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Jua" panose="020B0604020202020204" charset="-127"/>
      <p:regular r:id="rId27"/>
    </p:embeddedFont>
    <p:embeddedFont>
      <p:font typeface="Mango AC" panose="020B0604020202020204" charset="0"/>
      <p:regular r:id="rId28"/>
    </p:embeddedFont>
    <p:embeddedFont>
      <p:font typeface="Open San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828"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0.svg"/><Relationship Id="rId3" Type="http://schemas.openxmlformats.org/officeDocument/2006/relationships/image" Target="../media/image71.svg"/><Relationship Id="rId7" Type="http://schemas.openxmlformats.org/officeDocument/2006/relationships/image" Target="../media/image73.svg"/><Relationship Id="rId12" Type="http://schemas.openxmlformats.org/officeDocument/2006/relationships/image" Target="../media/image9.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12.svg"/><Relationship Id="rId5" Type="http://schemas.openxmlformats.org/officeDocument/2006/relationships/image" Target="../media/image56.svg"/><Relationship Id="rId15" Type="http://schemas.openxmlformats.org/officeDocument/2006/relationships/image" Target="../media/image8.svg"/><Relationship Id="rId10" Type="http://schemas.openxmlformats.org/officeDocument/2006/relationships/image" Target="../media/image11.png"/><Relationship Id="rId4" Type="http://schemas.openxmlformats.org/officeDocument/2006/relationships/image" Target="../media/image55.png"/><Relationship Id="rId9" Type="http://schemas.openxmlformats.org/officeDocument/2006/relationships/image" Target="../media/image45.svg"/><Relationship Id="rId1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jpeg"/><Relationship Id="rId7" Type="http://schemas.openxmlformats.org/officeDocument/2006/relationships/image" Target="../media/image104.jpeg"/><Relationship Id="rId2"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 Id="rId9" Type="http://schemas.openxmlformats.org/officeDocument/2006/relationships/image" Target="../media/image106.jpeg"/></Relationships>
</file>

<file path=ppt/slides/_rels/slide2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Layout" Target="../slideLayouts/slideLayout7.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16.svg"/><Relationship Id="rId3" Type="http://schemas.openxmlformats.org/officeDocument/2006/relationships/image" Target="../media/image29.svg"/><Relationship Id="rId7" Type="http://schemas.openxmlformats.org/officeDocument/2006/relationships/image" Target="../media/image114.svg"/><Relationship Id="rId12" Type="http://schemas.openxmlformats.org/officeDocument/2006/relationships/image" Target="../media/image115.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71.svg"/><Relationship Id="rId5" Type="http://schemas.openxmlformats.org/officeDocument/2006/relationships/image" Target="../media/image45.svg"/><Relationship Id="rId10" Type="http://schemas.openxmlformats.org/officeDocument/2006/relationships/image" Target="../media/image70.png"/><Relationship Id="rId4" Type="http://schemas.openxmlformats.org/officeDocument/2006/relationships/image" Target="../media/image44.png"/><Relationship Id="rId9" Type="http://schemas.openxmlformats.org/officeDocument/2006/relationships/image" Target="../media/image41.sv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29.sv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2804721" y="2508082"/>
            <a:ext cx="5527079" cy="6082248"/>
            <a:chOff x="0" y="0"/>
            <a:chExt cx="7369439" cy="8109663"/>
          </a:xfrm>
        </p:grpSpPr>
        <p:sp>
          <p:nvSpPr>
            <p:cNvPr id="9" name="Freeform 9"/>
            <p:cNvSpPr/>
            <p:nvPr/>
          </p:nvSpPr>
          <p:spPr>
            <a:xfrm>
              <a:off x="3774759" y="0"/>
              <a:ext cx="2890009" cy="4354808"/>
            </a:xfrm>
            <a:custGeom>
              <a:avLst/>
              <a:gdLst/>
              <a:ahLst/>
              <a:cxnLst/>
              <a:rect l="l" t="t" r="r" b="b"/>
              <a:pathLst>
                <a:path w="2890009" h="4354808">
                  <a:moveTo>
                    <a:pt x="0" y="0"/>
                  </a:moveTo>
                  <a:lnTo>
                    <a:pt x="2890009" y="0"/>
                  </a:lnTo>
                  <a:lnTo>
                    <a:pt x="2890009" y="4354808"/>
                  </a:lnTo>
                  <a:lnTo>
                    <a:pt x="0" y="4354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43637" y="1494812"/>
              <a:ext cx="4219120" cy="3260229"/>
            </a:xfrm>
            <a:custGeom>
              <a:avLst/>
              <a:gdLst/>
              <a:ahLst/>
              <a:cxnLst/>
              <a:rect l="l" t="t" r="r" b="b"/>
              <a:pathLst>
                <a:path w="4219120" h="3260229">
                  <a:moveTo>
                    <a:pt x="0" y="0"/>
                  </a:moveTo>
                  <a:lnTo>
                    <a:pt x="4219121" y="0"/>
                  </a:lnTo>
                  <a:lnTo>
                    <a:pt x="4219121" y="3260230"/>
                  </a:lnTo>
                  <a:lnTo>
                    <a:pt x="0" y="3260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0" y="2830487"/>
              <a:ext cx="4170849" cy="3579347"/>
            </a:xfrm>
            <a:custGeom>
              <a:avLst/>
              <a:gdLst/>
              <a:ahLst/>
              <a:cxnLst/>
              <a:rect l="l" t="t" r="r" b="b"/>
              <a:pathLst>
                <a:path w="4170849" h="3579347">
                  <a:moveTo>
                    <a:pt x="0" y="0"/>
                  </a:moveTo>
                  <a:lnTo>
                    <a:pt x="4170849" y="0"/>
                  </a:lnTo>
                  <a:lnTo>
                    <a:pt x="4170849" y="3579347"/>
                  </a:lnTo>
                  <a:lnTo>
                    <a:pt x="0" y="35793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3060748" y="3124927"/>
              <a:ext cx="3604019" cy="3643770"/>
            </a:xfrm>
            <a:custGeom>
              <a:avLst/>
              <a:gdLst/>
              <a:ahLst/>
              <a:cxnLst/>
              <a:rect l="l" t="t" r="r" b="b"/>
              <a:pathLst>
                <a:path w="3604019" h="3643770">
                  <a:moveTo>
                    <a:pt x="0" y="0"/>
                  </a:moveTo>
                  <a:lnTo>
                    <a:pt x="3604020" y="0"/>
                  </a:lnTo>
                  <a:lnTo>
                    <a:pt x="3604020" y="3643770"/>
                  </a:lnTo>
                  <a:lnTo>
                    <a:pt x="0" y="36437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4542873" y="6027424"/>
              <a:ext cx="2826565" cy="1922064"/>
            </a:xfrm>
            <a:custGeom>
              <a:avLst/>
              <a:gdLst/>
              <a:ahLst/>
              <a:cxnLst/>
              <a:rect l="l" t="t" r="r" b="b"/>
              <a:pathLst>
                <a:path w="2826565" h="1922064">
                  <a:moveTo>
                    <a:pt x="0" y="0"/>
                  </a:moveTo>
                  <a:lnTo>
                    <a:pt x="2826566" y="0"/>
                  </a:lnTo>
                  <a:lnTo>
                    <a:pt x="2826566" y="1922065"/>
                  </a:lnTo>
                  <a:lnTo>
                    <a:pt x="0" y="19220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1067742">
              <a:off x="2035604" y="5563735"/>
              <a:ext cx="2090297" cy="2281078"/>
            </a:xfrm>
            <a:custGeom>
              <a:avLst/>
              <a:gdLst/>
              <a:ahLst/>
              <a:cxnLst/>
              <a:rect l="l" t="t" r="r" b="b"/>
              <a:pathLst>
                <a:path w="2090297" h="2281078">
                  <a:moveTo>
                    <a:pt x="0" y="0"/>
                  </a:moveTo>
                  <a:lnTo>
                    <a:pt x="2090297" y="0"/>
                  </a:lnTo>
                  <a:lnTo>
                    <a:pt x="2090297" y="2281078"/>
                  </a:lnTo>
                  <a:lnTo>
                    <a:pt x="0" y="22810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grpSp>
        <p:nvGrpSpPr>
          <p:cNvPr id="15" name="Group 15"/>
          <p:cNvGrpSpPr/>
          <p:nvPr/>
        </p:nvGrpSpPr>
        <p:grpSpPr>
          <a:xfrm>
            <a:off x="16409618" y="-514350"/>
            <a:ext cx="2203504" cy="1969916"/>
            <a:chOff x="0" y="0"/>
            <a:chExt cx="580347" cy="518826"/>
          </a:xfrm>
        </p:grpSpPr>
        <p:sp>
          <p:nvSpPr>
            <p:cNvPr id="16" name="Freeform 16"/>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7" name="TextBox 17"/>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233842" y="1028700"/>
            <a:ext cx="1484334" cy="1773580"/>
          </a:xfrm>
          <a:custGeom>
            <a:avLst/>
            <a:gdLst/>
            <a:ahLst/>
            <a:cxnLst/>
            <a:rect l="l" t="t" r="r" b="b"/>
            <a:pathLst>
              <a:path w="1484334" h="1773580">
                <a:moveTo>
                  <a:pt x="0" y="0"/>
                </a:moveTo>
                <a:lnTo>
                  <a:pt x="1484334" y="0"/>
                </a:lnTo>
                <a:lnTo>
                  <a:pt x="1484334" y="1773580"/>
                </a:lnTo>
                <a:lnTo>
                  <a:pt x="0" y="1773580"/>
                </a:lnTo>
                <a:lnTo>
                  <a:pt x="0" y="0"/>
                </a:lnTo>
                <a:close/>
              </a:path>
            </a:pathLst>
          </a:custGeom>
          <a:blipFill>
            <a:blip r:embed="rId14"/>
            <a:stretch>
              <a:fillRect/>
            </a:stretch>
          </a:blipFill>
        </p:spPr>
      </p:sp>
      <p:sp>
        <p:nvSpPr>
          <p:cNvPr id="19" name="TextBox 19"/>
          <p:cNvSpPr txBox="1"/>
          <p:nvPr/>
        </p:nvSpPr>
        <p:spPr>
          <a:xfrm>
            <a:off x="8331800" y="3731431"/>
            <a:ext cx="7151478" cy="1349111"/>
          </a:xfrm>
          <a:prstGeom prst="rect">
            <a:avLst/>
          </a:prstGeom>
        </p:spPr>
        <p:txBody>
          <a:bodyPr lIns="0" tIns="0" rIns="0" bIns="0" rtlCol="0" anchor="t">
            <a:spAutoFit/>
          </a:bodyPr>
          <a:lstStyle/>
          <a:p>
            <a:pPr algn="ctr">
              <a:lnSpc>
                <a:spcPts val="9248"/>
              </a:lnSpc>
            </a:pPr>
            <a:r>
              <a:rPr lang="en-US" sz="8184">
                <a:solidFill>
                  <a:srgbClr val="3B2C27"/>
                </a:solidFill>
                <a:latin typeface="Mango AC"/>
                <a:ea typeface="Mango AC"/>
                <a:cs typeface="Mango AC"/>
                <a:sym typeface="Mango AC"/>
              </a:rPr>
              <a:t>TrashSorter</a:t>
            </a:r>
          </a:p>
        </p:txBody>
      </p:sp>
      <p:sp>
        <p:nvSpPr>
          <p:cNvPr id="20" name="TextBox 20"/>
          <p:cNvSpPr txBox="1"/>
          <p:nvPr/>
        </p:nvSpPr>
        <p:spPr>
          <a:xfrm>
            <a:off x="8331800" y="2551814"/>
            <a:ext cx="7151478" cy="1284480"/>
          </a:xfrm>
          <a:prstGeom prst="rect">
            <a:avLst/>
          </a:prstGeom>
        </p:spPr>
        <p:txBody>
          <a:bodyPr lIns="0" tIns="0" rIns="0" bIns="0" rtlCol="0" anchor="t">
            <a:spAutoFit/>
          </a:bodyPr>
          <a:lstStyle/>
          <a:p>
            <a:pPr algn="ctr">
              <a:lnSpc>
                <a:spcPts val="4806"/>
              </a:lnSpc>
              <a:spcBef>
                <a:spcPct val="0"/>
              </a:spcBef>
            </a:pPr>
            <a:r>
              <a:rPr lang="en-US" sz="3433">
                <a:solidFill>
                  <a:srgbClr val="3B2C27"/>
                </a:solidFill>
                <a:latin typeface="Jua"/>
                <a:ea typeface="Jua"/>
                <a:cs typeface="Jua"/>
                <a:sym typeface="Jua"/>
              </a:rPr>
              <a:t>Organic &amp; Anorganic Waste Classification Dataset</a:t>
            </a:r>
          </a:p>
        </p:txBody>
      </p:sp>
      <p:sp>
        <p:nvSpPr>
          <p:cNvPr id="21" name="TextBox 21"/>
          <p:cNvSpPr txBox="1"/>
          <p:nvPr/>
        </p:nvSpPr>
        <p:spPr>
          <a:xfrm>
            <a:off x="8331800" y="7607790"/>
            <a:ext cx="7151478" cy="674792"/>
          </a:xfrm>
          <a:prstGeom prst="rect">
            <a:avLst/>
          </a:prstGeom>
        </p:spPr>
        <p:txBody>
          <a:bodyPr lIns="0" tIns="0" rIns="0" bIns="0" rtlCol="0" anchor="t">
            <a:spAutoFit/>
          </a:bodyPr>
          <a:lstStyle/>
          <a:p>
            <a:pPr algn="ctr">
              <a:lnSpc>
                <a:spcPts val="4806"/>
              </a:lnSpc>
              <a:spcBef>
                <a:spcPct val="0"/>
              </a:spcBef>
            </a:pPr>
            <a:r>
              <a:rPr lang="en-US" sz="3433">
                <a:solidFill>
                  <a:srgbClr val="3B2C27"/>
                </a:solidFill>
                <a:latin typeface="Jua"/>
                <a:ea typeface="Jua"/>
                <a:cs typeface="Jua"/>
                <a:sym typeface="Jua"/>
              </a:rPr>
              <a:t>Kelompok 14</a:t>
            </a:r>
          </a:p>
        </p:txBody>
      </p:sp>
      <p:sp>
        <p:nvSpPr>
          <p:cNvPr id="22" name="TextBox 22"/>
          <p:cNvSpPr txBox="1"/>
          <p:nvPr/>
        </p:nvSpPr>
        <p:spPr>
          <a:xfrm>
            <a:off x="17134388" y="210919"/>
            <a:ext cx="37698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5967454" y="2734577"/>
            <a:ext cx="6149762" cy="769375"/>
          </a:xfrm>
          <a:prstGeom prst="rect">
            <a:avLst/>
          </a:prstGeom>
        </p:spPr>
        <p:txBody>
          <a:bodyPr lIns="0" tIns="0" rIns="0" bIns="0" rtlCol="0" anchor="t">
            <a:spAutoFit/>
          </a:bodyPr>
          <a:lstStyle/>
          <a:p>
            <a:pPr algn="ctr">
              <a:lnSpc>
                <a:spcPts val="5330"/>
              </a:lnSpc>
            </a:pPr>
            <a:r>
              <a:rPr lang="en-US" sz="4717">
                <a:solidFill>
                  <a:srgbClr val="3B2C27"/>
                </a:solidFill>
                <a:latin typeface="Mango AC"/>
                <a:ea typeface="Mango AC"/>
                <a:cs typeface="Mango AC"/>
                <a:sym typeface="Mango AC"/>
              </a:rPr>
              <a:t>Material dan Alat</a:t>
            </a:r>
          </a:p>
        </p:txBody>
      </p:sp>
      <p:sp>
        <p:nvSpPr>
          <p:cNvPr id="9" name="TextBox 9"/>
          <p:cNvSpPr txBox="1"/>
          <p:nvPr/>
        </p:nvSpPr>
        <p:spPr>
          <a:xfrm>
            <a:off x="1689721" y="4269884"/>
            <a:ext cx="6780871" cy="578728"/>
          </a:xfrm>
          <a:prstGeom prst="rect">
            <a:avLst/>
          </a:prstGeom>
        </p:spPr>
        <p:txBody>
          <a:bodyPr lIns="0" tIns="0" rIns="0" bIns="0" rtlCol="0" anchor="t">
            <a:spAutoFit/>
          </a:bodyPr>
          <a:lstStyle/>
          <a:p>
            <a:pPr algn="ctr">
              <a:lnSpc>
                <a:spcPts val="3974"/>
              </a:lnSpc>
            </a:pPr>
            <a:r>
              <a:rPr lang="en-US" sz="3517">
                <a:solidFill>
                  <a:srgbClr val="3B2C27"/>
                </a:solidFill>
                <a:latin typeface="Mango AC"/>
                <a:ea typeface="Mango AC"/>
                <a:cs typeface="Mango AC"/>
                <a:sym typeface="Mango AC"/>
              </a:rPr>
              <a:t>Alat dan Platform Anotasi</a:t>
            </a:r>
          </a:p>
        </p:txBody>
      </p:sp>
      <p:sp>
        <p:nvSpPr>
          <p:cNvPr id="10" name="TextBox 10"/>
          <p:cNvSpPr txBox="1"/>
          <p:nvPr/>
        </p:nvSpPr>
        <p:spPr>
          <a:xfrm>
            <a:off x="9817408" y="4269884"/>
            <a:ext cx="6780871" cy="578728"/>
          </a:xfrm>
          <a:prstGeom prst="rect">
            <a:avLst/>
          </a:prstGeom>
        </p:spPr>
        <p:txBody>
          <a:bodyPr lIns="0" tIns="0" rIns="0" bIns="0" rtlCol="0" anchor="t">
            <a:spAutoFit/>
          </a:bodyPr>
          <a:lstStyle/>
          <a:p>
            <a:pPr algn="ctr">
              <a:lnSpc>
                <a:spcPts val="3974"/>
              </a:lnSpc>
            </a:pPr>
            <a:r>
              <a:rPr lang="en-US" sz="3517">
                <a:solidFill>
                  <a:srgbClr val="3B2C27"/>
                </a:solidFill>
                <a:latin typeface="Mango AC"/>
                <a:ea typeface="Mango AC"/>
                <a:cs typeface="Mango AC"/>
                <a:sym typeface="Mango AC"/>
              </a:rPr>
              <a:t>Alat dan Platform Anotasi</a:t>
            </a:r>
          </a:p>
        </p:txBody>
      </p:sp>
      <p:sp>
        <p:nvSpPr>
          <p:cNvPr id="11" name="Freeform 11"/>
          <p:cNvSpPr/>
          <p:nvPr/>
        </p:nvSpPr>
        <p:spPr>
          <a:xfrm>
            <a:off x="2433496" y="4848612"/>
            <a:ext cx="5293321" cy="2646660"/>
          </a:xfrm>
          <a:custGeom>
            <a:avLst/>
            <a:gdLst/>
            <a:ahLst/>
            <a:cxnLst/>
            <a:rect l="l" t="t" r="r" b="b"/>
            <a:pathLst>
              <a:path w="5293321" h="2646660">
                <a:moveTo>
                  <a:pt x="0" y="0"/>
                </a:moveTo>
                <a:lnTo>
                  <a:pt x="5293321" y="0"/>
                </a:lnTo>
                <a:lnTo>
                  <a:pt x="5293321" y="2646661"/>
                </a:lnTo>
                <a:lnTo>
                  <a:pt x="0" y="2646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869432" y="5579642"/>
            <a:ext cx="4421449" cy="1060776"/>
          </a:xfrm>
          <a:prstGeom prst="rect">
            <a:avLst/>
          </a:prstGeom>
        </p:spPr>
        <p:txBody>
          <a:bodyPr lIns="0" tIns="0" rIns="0" bIns="0" rtlCol="0" anchor="t">
            <a:spAutoFit/>
          </a:bodyPr>
          <a:lstStyle/>
          <a:p>
            <a:pPr marL="623510" lvl="1" indent="-311755" algn="l">
              <a:lnSpc>
                <a:spcPts val="4043"/>
              </a:lnSpc>
              <a:buFont typeface="Arial"/>
              <a:buChar char="•"/>
            </a:pPr>
            <a:r>
              <a:rPr lang="en-US" sz="2887">
                <a:solidFill>
                  <a:srgbClr val="3B2C27"/>
                </a:solidFill>
                <a:latin typeface="Jua"/>
                <a:ea typeface="Jua"/>
                <a:cs typeface="Jua"/>
                <a:sym typeface="Jua"/>
              </a:rPr>
              <a:t>Kamera Smartphone</a:t>
            </a:r>
          </a:p>
          <a:p>
            <a:pPr marL="623510" lvl="1" indent="-311755" algn="l">
              <a:lnSpc>
                <a:spcPts val="4043"/>
              </a:lnSpc>
              <a:buFont typeface="Arial"/>
              <a:buChar char="•"/>
            </a:pPr>
            <a:r>
              <a:rPr lang="en-US" sz="2887">
                <a:solidFill>
                  <a:srgbClr val="3B2C27"/>
                </a:solidFill>
                <a:latin typeface="Jua"/>
                <a:ea typeface="Jua"/>
                <a:cs typeface="Jua"/>
                <a:sym typeface="Jua"/>
              </a:rPr>
              <a:t>Google Colab</a:t>
            </a:r>
          </a:p>
        </p:txBody>
      </p:sp>
      <p:sp>
        <p:nvSpPr>
          <p:cNvPr id="13" name="AutoShape 13"/>
          <p:cNvSpPr/>
          <p:nvPr/>
        </p:nvSpPr>
        <p:spPr>
          <a:xfrm flipH="1">
            <a:off x="5080156" y="3503952"/>
            <a:ext cx="3962178" cy="813557"/>
          </a:xfrm>
          <a:prstGeom prst="line">
            <a:avLst/>
          </a:prstGeom>
          <a:ln w="38100" cap="flat">
            <a:solidFill>
              <a:srgbClr val="000000"/>
            </a:solidFill>
            <a:prstDash val="solid"/>
            <a:headEnd type="none" w="sm" len="sm"/>
            <a:tailEnd type="arrow" w="med" len="sm"/>
          </a:ln>
        </p:spPr>
      </p:sp>
      <p:sp>
        <p:nvSpPr>
          <p:cNvPr id="14" name="AutoShape 14"/>
          <p:cNvSpPr/>
          <p:nvPr/>
        </p:nvSpPr>
        <p:spPr>
          <a:xfrm>
            <a:off x="9042335" y="3503952"/>
            <a:ext cx="4165509" cy="813557"/>
          </a:xfrm>
          <a:prstGeom prst="line">
            <a:avLst/>
          </a:prstGeom>
          <a:ln w="38100" cap="flat">
            <a:solidFill>
              <a:srgbClr val="000000"/>
            </a:solidFill>
            <a:prstDash val="solid"/>
            <a:headEnd type="none" w="sm" len="sm"/>
            <a:tailEnd type="arrow" w="med" len="sm"/>
          </a:ln>
        </p:spPr>
      </p:sp>
      <p:sp>
        <p:nvSpPr>
          <p:cNvPr id="15" name="Freeform 15"/>
          <p:cNvSpPr/>
          <p:nvPr/>
        </p:nvSpPr>
        <p:spPr>
          <a:xfrm>
            <a:off x="10561183" y="4848612"/>
            <a:ext cx="5293321" cy="3495288"/>
          </a:xfrm>
          <a:custGeom>
            <a:avLst/>
            <a:gdLst/>
            <a:ahLst/>
            <a:cxnLst/>
            <a:rect l="l" t="t" r="r" b="b"/>
            <a:pathLst>
              <a:path w="5293321" h="2646660">
                <a:moveTo>
                  <a:pt x="0" y="0"/>
                </a:moveTo>
                <a:lnTo>
                  <a:pt x="5293321" y="0"/>
                </a:lnTo>
                <a:lnTo>
                  <a:pt x="5293321" y="2646661"/>
                </a:lnTo>
                <a:lnTo>
                  <a:pt x="0" y="2646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997119" y="5074489"/>
            <a:ext cx="4421449" cy="2071082"/>
          </a:xfrm>
          <a:prstGeom prst="rect">
            <a:avLst/>
          </a:prstGeom>
        </p:spPr>
        <p:txBody>
          <a:bodyPr lIns="0" tIns="0" rIns="0" bIns="0" rtlCol="0" anchor="t">
            <a:spAutoFit/>
          </a:bodyPr>
          <a:lstStyle/>
          <a:p>
            <a:pPr marL="623510" lvl="1" indent="-311755" algn="l">
              <a:lnSpc>
                <a:spcPts val="4043"/>
              </a:lnSpc>
              <a:buFont typeface="Arial"/>
              <a:buChar char="•"/>
            </a:pPr>
            <a:r>
              <a:rPr lang="en-US" sz="2887" dirty="0">
                <a:solidFill>
                  <a:srgbClr val="3B2C27"/>
                </a:solidFill>
                <a:latin typeface="Jua"/>
                <a:ea typeface="Jua"/>
                <a:cs typeface="Jua"/>
                <a:sym typeface="Jua"/>
              </a:rPr>
              <a:t>TensorFlow dan </a:t>
            </a:r>
            <a:r>
              <a:rPr lang="en-US" sz="2887" dirty="0" err="1">
                <a:solidFill>
                  <a:srgbClr val="3B2C27"/>
                </a:solidFill>
                <a:latin typeface="Jua"/>
                <a:ea typeface="Jua"/>
                <a:cs typeface="Jua"/>
                <a:sym typeface="Jua"/>
              </a:rPr>
              <a:t>Keras</a:t>
            </a:r>
            <a:endParaRPr lang="en-US" sz="2887" dirty="0">
              <a:solidFill>
                <a:srgbClr val="3B2C27"/>
              </a:solidFill>
              <a:latin typeface="Jua"/>
              <a:ea typeface="Jua"/>
              <a:cs typeface="Jua"/>
              <a:sym typeface="Jua"/>
            </a:endParaRPr>
          </a:p>
          <a:p>
            <a:pPr marL="623510" lvl="1" indent="-311755" algn="l">
              <a:lnSpc>
                <a:spcPts val="4043"/>
              </a:lnSpc>
              <a:buFont typeface="Arial"/>
              <a:buChar char="•"/>
            </a:pPr>
            <a:r>
              <a:rPr lang="en-US" sz="2887" dirty="0">
                <a:solidFill>
                  <a:srgbClr val="3B2C27"/>
                </a:solidFill>
                <a:latin typeface="Jua"/>
                <a:ea typeface="Jua"/>
                <a:cs typeface="Jua"/>
                <a:sym typeface="Jua"/>
              </a:rPr>
              <a:t>OpenCV </a:t>
            </a:r>
          </a:p>
          <a:p>
            <a:pPr marL="623510" lvl="1" indent="-311755" algn="l">
              <a:lnSpc>
                <a:spcPts val="4043"/>
              </a:lnSpc>
              <a:buFont typeface="Arial"/>
              <a:buChar char="•"/>
            </a:pPr>
            <a:r>
              <a:rPr lang="en-US" sz="2887" dirty="0" err="1">
                <a:solidFill>
                  <a:srgbClr val="3B2C27"/>
                </a:solidFill>
                <a:latin typeface="Jua"/>
                <a:ea typeface="Jua"/>
                <a:cs typeface="Jua"/>
                <a:sym typeface="Jua"/>
              </a:rPr>
              <a:t>Numpy</a:t>
            </a:r>
            <a:r>
              <a:rPr lang="en-US" sz="2887" dirty="0">
                <a:solidFill>
                  <a:srgbClr val="3B2C27"/>
                </a:solidFill>
                <a:latin typeface="Jua"/>
                <a:ea typeface="Jua"/>
                <a:cs typeface="Jua"/>
                <a:sym typeface="Jua"/>
              </a:rPr>
              <a:t> dan Pandas</a:t>
            </a:r>
          </a:p>
          <a:p>
            <a:pPr marL="623510" lvl="1" indent="-311755" algn="l">
              <a:lnSpc>
                <a:spcPts val="4043"/>
              </a:lnSpc>
              <a:buFont typeface="Arial"/>
              <a:buChar char="•"/>
            </a:pPr>
            <a:r>
              <a:rPr lang="en-US" sz="2887" dirty="0">
                <a:solidFill>
                  <a:srgbClr val="3B2C27"/>
                </a:solidFill>
                <a:latin typeface="Jua"/>
                <a:ea typeface="Jua"/>
                <a:cs typeface="Jua"/>
                <a:sym typeface="Jua"/>
              </a:rPr>
              <a:t>Matplotlib dan Seaborn</a:t>
            </a:r>
          </a:p>
        </p:txBody>
      </p:sp>
      <p:grpSp>
        <p:nvGrpSpPr>
          <p:cNvPr id="17" name="Group 17"/>
          <p:cNvGrpSpPr/>
          <p:nvPr/>
        </p:nvGrpSpPr>
        <p:grpSpPr>
          <a:xfrm>
            <a:off x="16409618" y="-514350"/>
            <a:ext cx="2203504" cy="1969916"/>
            <a:chOff x="0" y="0"/>
            <a:chExt cx="580347" cy="518826"/>
          </a:xfrm>
        </p:grpSpPr>
        <p:sp>
          <p:nvSpPr>
            <p:cNvPr id="18" name="Freeform 18"/>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9" name="TextBox 19"/>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6945935" y="210919"/>
            <a:ext cx="753889"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373602" y="1176865"/>
            <a:ext cx="9955818" cy="7933270"/>
          </a:xfrm>
          <a:custGeom>
            <a:avLst/>
            <a:gdLst/>
            <a:ahLst/>
            <a:cxnLst/>
            <a:rect l="l" t="t" r="r" b="b"/>
            <a:pathLst>
              <a:path w="9955818" h="7933270">
                <a:moveTo>
                  <a:pt x="0" y="0"/>
                </a:moveTo>
                <a:lnTo>
                  <a:pt x="9955818" y="0"/>
                </a:lnTo>
                <a:lnTo>
                  <a:pt x="9955818" y="7933270"/>
                </a:lnTo>
                <a:lnTo>
                  <a:pt x="0" y="7933270"/>
                </a:lnTo>
                <a:lnTo>
                  <a:pt x="0" y="0"/>
                </a:lnTo>
                <a:close/>
              </a:path>
            </a:pathLst>
          </a:custGeom>
          <a:blipFill>
            <a:blip r:embed="rId2"/>
            <a:stretch>
              <a:fillRect/>
            </a:stretch>
          </a:blipFill>
        </p:spPr>
      </p:sp>
      <p:sp>
        <p:nvSpPr>
          <p:cNvPr id="9" name="TextBox 9"/>
          <p:cNvSpPr txBox="1"/>
          <p:nvPr/>
        </p:nvSpPr>
        <p:spPr>
          <a:xfrm>
            <a:off x="1301718" y="1248830"/>
            <a:ext cx="1894091" cy="1081202"/>
          </a:xfrm>
          <a:prstGeom prst="rect">
            <a:avLst/>
          </a:prstGeom>
        </p:spPr>
        <p:txBody>
          <a:bodyPr lIns="0" tIns="0" rIns="0" bIns="0" rtlCol="0" anchor="t">
            <a:spAutoFit/>
          </a:bodyPr>
          <a:lstStyle/>
          <a:p>
            <a:pPr algn="ctr">
              <a:lnSpc>
                <a:spcPts val="7482"/>
              </a:lnSpc>
            </a:pPr>
            <a:r>
              <a:rPr lang="en-US" sz="6622">
                <a:solidFill>
                  <a:srgbClr val="3B2C27"/>
                </a:solidFill>
                <a:latin typeface="Mango AC"/>
                <a:ea typeface="Mango AC"/>
                <a:cs typeface="Mango AC"/>
                <a:sym typeface="Mango AC"/>
              </a:rPr>
              <a:t>EDA</a:t>
            </a:r>
          </a:p>
        </p:txBody>
      </p:sp>
      <p:grpSp>
        <p:nvGrpSpPr>
          <p:cNvPr id="10" name="Group 10"/>
          <p:cNvGrpSpPr/>
          <p:nvPr/>
        </p:nvGrpSpPr>
        <p:grpSpPr>
          <a:xfrm>
            <a:off x="16409618" y="-514350"/>
            <a:ext cx="2203504" cy="1969916"/>
            <a:chOff x="0" y="0"/>
            <a:chExt cx="580347" cy="518826"/>
          </a:xfrm>
        </p:grpSpPr>
        <p:sp>
          <p:nvSpPr>
            <p:cNvPr id="11" name="Freeform 11"/>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2" name="TextBox 12"/>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6945935" y="210919"/>
            <a:ext cx="753889"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301718" y="1248830"/>
            <a:ext cx="1894091" cy="1081202"/>
          </a:xfrm>
          <a:prstGeom prst="rect">
            <a:avLst/>
          </a:prstGeom>
        </p:spPr>
        <p:txBody>
          <a:bodyPr lIns="0" tIns="0" rIns="0" bIns="0" rtlCol="0" anchor="t">
            <a:spAutoFit/>
          </a:bodyPr>
          <a:lstStyle/>
          <a:p>
            <a:pPr algn="ctr">
              <a:lnSpc>
                <a:spcPts val="7482"/>
              </a:lnSpc>
            </a:pPr>
            <a:r>
              <a:rPr lang="en-US" sz="6622">
                <a:solidFill>
                  <a:srgbClr val="3B2C27"/>
                </a:solidFill>
                <a:latin typeface="Mango AC"/>
                <a:ea typeface="Mango AC"/>
                <a:cs typeface="Mango AC"/>
                <a:sym typeface="Mango AC"/>
              </a:rPr>
              <a:t>EDA</a:t>
            </a:r>
          </a:p>
        </p:txBody>
      </p:sp>
      <p:sp>
        <p:nvSpPr>
          <p:cNvPr id="9" name="Freeform 9"/>
          <p:cNvSpPr/>
          <p:nvPr/>
        </p:nvSpPr>
        <p:spPr>
          <a:xfrm>
            <a:off x="3750481" y="1170838"/>
            <a:ext cx="12390368" cy="7945323"/>
          </a:xfrm>
          <a:custGeom>
            <a:avLst/>
            <a:gdLst/>
            <a:ahLst/>
            <a:cxnLst/>
            <a:rect l="l" t="t" r="r" b="b"/>
            <a:pathLst>
              <a:path w="12390368" h="7945323">
                <a:moveTo>
                  <a:pt x="0" y="0"/>
                </a:moveTo>
                <a:lnTo>
                  <a:pt x="12390368" y="0"/>
                </a:lnTo>
                <a:lnTo>
                  <a:pt x="12390368" y="7945324"/>
                </a:lnTo>
                <a:lnTo>
                  <a:pt x="0" y="7945324"/>
                </a:lnTo>
                <a:lnTo>
                  <a:pt x="0" y="0"/>
                </a:lnTo>
                <a:close/>
              </a:path>
            </a:pathLst>
          </a:custGeom>
          <a:blipFill>
            <a:blip r:embed="rId2"/>
            <a:stretch>
              <a:fillRect/>
            </a:stretch>
          </a:blipFill>
        </p:spPr>
      </p:sp>
      <p:grpSp>
        <p:nvGrpSpPr>
          <p:cNvPr id="10" name="Group 10"/>
          <p:cNvGrpSpPr/>
          <p:nvPr/>
        </p:nvGrpSpPr>
        <p:grpSpPr>
          <a:xfrm>
            <a:off x="16409618" y="-514350"/>
            <a:ext cx="2203504" cy="1969916"/>
            <a:chOff x="0" y="0"/>
            <a:chExt cx="580347" cy="518826"/>
          </a:xfrm>
        </p:grpSpPr>
        <p:sp>
          <p:nvSpPr>
            <p:cNvPr id="11" name="Freeform 11"/>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2" name="TextBox 12"/>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6945935" y="210919"/>
            <a:ext cx="753889"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300566" y="2403366"/>
            <a:ext cx="3686868" cy="802904"/>
            <a:chOff x="0" y="0"/>
            <a:chExt cx="1081770" cy="235581"/>
          </a:xfrm>
        </p:grpSpPr>
        <p:sp>
          <p:nvSpPr>
            <p:cNvPr id="9" name="Freeform 9"/>
            <p:cNvSpPr/>
            <p:nvPr/>
          </p:nvSpPr>
          <p:spPr>
            <a:xfrm>
              <a:off x="0" y="0"/>
              <a:ext cx="1081771" cy="235581"/>
            </a:xfrm>
            <a:custGeom>
              <a:avLst/>
              <a:gdLst/>
              <a:ahLst/>
              <a:cxnLst/>
              <a:rect l="l" t="t" r="r" b="b"/>
              <a:pathLst>
                <a:path w="1081771" h="235581">
                  <a:moveTo>
                    <a:pt x="62996" y="0"/>
                  </a:moveTo>
                  <a:lnTo>
                    <a:pt x="1018775" y="0"/>
                  </a:lnTo>
                  <a:cubicBezTo>
                    <a:pt x="1053566" y="0"/>
                    <a:pt x="1081771" y="28204"/>
                    <a:pt x="1081771" y="62996"/>
                  </a:cubicBezTo>
                  <a:lnTo>
                    <a:pt x="1081771" y="172586"/>
                  </a:lnTo>
                  <a:cubicBezTo>
                    <a:pt x="1081771" y="189293"/>
                    <a:pt x="1075133" y="205316"/>
                    <a:pt x="1063319" y="217130"/>
                  </a:cubicBezTo>
                  <a:cubicBezTo>
                    <a:pt x="1051505" y="228944"/>
                    <a:pt x="1035482" y="235581"/>
                    <a:pt x="1018775" y="235581"/>
                  </a:cubicBezTo>
                  <a:lnTo>
                    <a:pt x="62996" y="235581"/>
                  </a:lnTo>
                  <a:cubicBezTo>
                    <a:pt x="28204" y="235581"/>
                    <a:pt x="0" y="207377"/>
                    <a:pt x="0" y="172586"/>
                  </a:cubicBezTo>
                  <a:lnTo>
                    <a:pt x="0" y="62996"/>
                  </a:lnTo>
                  <a:cubicBezTo>
                    <a:pt x="0" y="28204"/>
                    <a:pt x="28204" y="0"/>
                    <a:pt x="62996" y="0"/>
                  </a:cubicBezTo>
                  <a:close/>
                </a:path>
              </a:pathLst>
            </a:custGeom>
            <a:solidFill>
              <a:srgbClr val="A8E3B3"/>
            </a:solidFill>
            <a:ln w="47625" cap="rnd">
              <a:solidFill>
                <a:srgbClr val="000000"/>
              </a:solidFill>
              <a:prstDash val="solid"/>
              <a:round/>
            </a:ln>
          </p:spPr>
        </p:sp>
        <p:sp>
          <p:nvSpPr>
            <p:cNvPr id="10" name="TextBox 10"/>
            <p:cNvSpPr txBox="1"/>
            <p:nvPr/>
          </p:nvSpPr>
          <p:spPr>
            <a:xfrm>
              <a:off x="0" y="-38100"/>
              <a:ext cx="1081770" cy="273681"/>
            </a:xfrm>
            <a:prstGeom prst="rect">
              <a:avLst/>
            </a:prstGeom>
          </p:spPr>
          <p:txBody>
            <a:bodyPr lIns="47647" tIns="47647" rIns="47647" bIns="47647" rtlCol="0" anchor="ctr"/>
            <a:lstStyle/>
            <a:p>
              <a:pPr algn="ctr">
                <a:lnSpc>
                  <a:spcPts val="2659"/>
                </a:lnSpc>
                <a:spcBef>
                  <a:spcPct val="0"/>
                </a:spcBef>
              </a:pPr>
              <a:endParaRPr/>
            </a:p>
          </p:txBody>
        </p:sp>
      </p:grpSp>
      <p:grpSp>
        <p:nvGrpSpPr>
          <p:cNvPr id="11" name="Group 11"/>
          <p:cNvGrpSpPr/>
          <p:nvPr/>
        </p:nvGrpSpPr>
        <p:grpSpPr>
          <a:xfrm>
            <a:off x="7300566" y="3595037"/>
            <a:ext cx="3686868" cy="802904"/>
            <a:chOff x="0" y="0"/>
            <a:chExt cx="1081770" cy="235581"/>
          </a:xfrm>
        </p:grpSpPr>
        <p:sp>
          <p:nvSpPr>
            <p:cNvPr id="12" name="Freeform 12"/>
            <p:cNvSpPr/>
            <p:nvPr/>
          </p:nvSpPr>
          <p:spPr>
            <a:xfrm>
              <a:off x="0" y="0"/>
              <a:ext cx="1081771" cy="235581"/>
            </a:xfrm>
            <a:custGeom>
              <a:avLst/>
              <a:gdLst/>
              <a:ahLst/>
              <a:cxnLst/>
              <a:rect l="l" t="t" r="r" b="b"/>
              <a:pathLst>
                <a:path w="1081771" h="235581">
                  <a:moveTo>
                    <a:pt x="62996" y="0"/>
                  </a:moveTo>
                  <a:lnTo>
                    <a:pt x="1018775" y="0"/>
                  </a:lnTo>
                  <a:cubicBezTo>
                    <a:pt x="1053566" y="0"/>
                    <a:pt x="1081771" y="28204"/>
                    <a:pt x="1081771" y="62996"/>
                  </a:cubicBezTo>
                  <a:lnTo>
                    <a:pt x="1081771" y="172586"/>
                  </a:lnTo>
                  <a:cubicBezTo>
                    <a:pt x="1081771" y="189293"/>
                    <a:pt x="1075133" y="205316"/>
                    <a:pt x="1063319" y="217130"/>
                  </a:cubicBezTo>
                  <a:cubicBezTo>
                    <a:pt x="1051505" y="228944"/>
                    <a:pt x="1035482" y="235581"/>
                    <a:pt x="1018775" y="235581"/>
                  </a:cubicBezTo>
                  <a:lnTo>
                    <a:pt x="62996" y="235581"/>
                  </a:lnTo>
                  <a:cubicBezTo>
                    <a:pt x="28204" y="235581"/>
                    <a:pt x="0" y="207377"/>
                    <a:pt x="0" y="172586"/>
                  </a:cubicBezTo>
                  <a:lnTo>
                    <a:pt x="0" y="62996"/>
                  </a:lnTo>
                  <a:cubicBezTo>
                    <a:pt x="0" y="28204"/>
                    <a:pt x="28204" y="0"/>
                    <a:pt x="62996" y="0"/>
                  </a:cubicBezTo>
                  <a:close/>
                </a:path>
              </a:pathLst>
            </a:custGeom>
            <a:solidFill>
              <a:srgbClr val="FAC75B"/>
            </a:solidFill>
            <a:ln w="47625" cap="rnd">
              <a:solidFill>
                <a:srgbClr val="000000"/>
              </a:solidFill>
              <a:prstDash val="solid"/>
              <a:round/>
            </a:ln>
          </p:spPr>
        </p:sp>
        <p:sp>
          <p:nvSpPr>
            <p:cNvPr id="13" name="TextBox 13"/>
            <p:cNvSpPr txBox="1"/>
            <p:nvPr/>
          </p:nvSpPr>
          <p:spPr>
            <a:xfrm>
              <a:off x="0" y="-38100"/>
              <a:ext cx="1081770" cy="273681"/>
            </a:xfrm>
            <a:prstGeom prst="rect">
              <a:avLst/>
            </a:prstGeom>
          </p:spPr>
          <p:txBody>
            <a:bodyPr lIns="47647" tIns="47647" rIns="47647" bIns="47647" rtlCol="0" anchor="ctr"/>
            <a:lstStyle/>
            <a:p>
              <a:pPr algn="ctr">
                <a:lnSpc>
                  <a:spcPts val="2659"/>
                </a:lnSpc>
                <a:spcBef>
                  <a:spcPct val="0"/>
                </a:spcBef>
              </a:pPr>
              <a:endParaRPr/>
            </a:p>
          </p:txBody>
        </p:sp>
      </p:grpSp>
      <p:grpSp>
        <p:nvGrpSpPr>
          <p:cNvPr id="14" name="Group 14"/>
          <p:cNvGrpSpPr/>
          <p:nvPr/>
        </p:nvGrpSpPr>
        <p:grpSpPr>
          <a:xfrm>
            <a:off x="3604244" y="4902766"/>
            <a:ext cx="4618080" cy="802904"/>
            <a:chOff x="0" y="0"/>
            <a:chExt cx="1354999" cy="235581"/>
          </a:xfrm>
        </p:grpSpPr>
        <p:sp>
          <p:nvSpPr>
            <p:cNvPr id="15" name="Freeform 15"/>
            <p:cNvSpPr/>
            <p:nvPr/>
          </p:nvSpPr>
          <p:spPr>
            <a:xfrm>
              <a:off x="0" y="0"/>
              <a:ext cx="1354999" cy="235581"/>
            </a:xfrm>
            <a:custGeom>
              <a:avLst/>
              <a:gdLst/>
              <a:ahLst/>
              <a:cxnLst/>
              <a:rect l="l" t="t" r="r" b="b"/>
              <a:pathLst>
                <a:path w="1354999" h="235581">
                  <a:moveTo>
                    <a:pt x="50293" y="0"/>
                  </a:moveTo>
                  <a:lnTo>
                    <a:pt x="1304706" y="0"/>
                  </a:lnTo>
                  <a:cubicBezTo>
                    <a:pt x="1318044" y="0"/>
                    <a:pt x="1330837" y="5299"/>
                    <a:pt x="1340268" y="14731"/>
                  </a:cubicBezTo>
                  <a:cubicBezTo>
                    <a:pt x="1349700" y="24162"/>
                    <a:pt x="1354999" y="36955"/>
                    <a:pt x="1354999" y="50293"/>
                  </a:cubicBezTo>
                  <a:lnTo>
                    <a:pt x="1354999" y="185288"/>
                  </a:lnTo>
                  <a:cubicBezTo>
                    <a:pt x="1354999" y="213064"/>
                    <a:pt x="1332482" y="235581"/>
                    <a:pt x="1304706" y="235581"/>
                  </a:cubicBezTo>
                  <a:lnTo>
                    <a:pt x="50293" y="235581"/>
                  </a:lnTo>
                  <a:cubicBezTo>
                    <a:pt x="22517" y="235581"/>
                    <a:pt x="0" y="213064"/>
                    <a:pt x="0" y="185288"/>
                  </a:cubicBezTo>
                  <a:lnTo>
                    <a:pt x="0" y="50293"/>
                  </a:lnTo>
                  <a:cubicBezTo>
                    <a:pt x="0" y="22517"/>
                    <a:pt x="22517" y="0"/>
                    <a:pt x="50293" y="0"/>
                  </a:cubicBezTo>
                  <a:close/>
                </a:path>
              </a:pathLst>
            </a:custGeom>
            <a:solidFill>
              <a:srgbClr val="A8E3B3"/>
            </a:solidFill>
            <a:ln w="47625" cap="rnd">
              <a:solidFill>
                <a:srgbClr val="000000"/>
              </a:solidFill>
              <a:prstDash val="solid"/>
              <a:round/>
            </a:ln>
          </p:spPr>
        </p:sp>
        <p:sp>
          <p:nvSpPr>
            <p:cNvPr id="16" name="TextBox 16"/>
            <p:cNvSpPr txBox="1"/>
            <p:nvPr/>
          </p:nvSpPr>
          <p:spPr>
            <a:xfrm>
              <a:off x="0" y="-38100"/>
              <a:ext cx="1354999" cy="273681"/>
            </a:xfrm>
            <a:prstGeom prst="rect">
              <a:avLst/>
            </a:prstGeom>
          </p:spPr>
          <p:txBody>
            <a:bodyPr lIns="47647" tIns="47647" rIns="47647" bIns="47647" rtlCol="0" anchor="ctr"/>
            <a:lstStyle/>
            <a:p>
              <a:pPr algn="ctr">
                <a:lnSpc>
                  <a:spcPts val="2659"/>
                </a:lnSpc>
                <a:spcBef>
                  <a:spcPct val="0"/>
                </a:spcBef>
              </a:pPr>
              <a:endParaRPr/>
            </a:p>
          </p:txBody>
        </p:sp>
      </p:grpSp>
      <p:grpSp>
        <p:nvGrpSpPr>
          <p:cNvPr id="17" name="Group 17"/>
          <p:cNvGrpSpPr/>
          <p:nvPr/>
        </p:nvGrpSpPr>
        <p:grpSpPr>
          <a:xfrm>
            <a:off x="10065676" y="4902766"/>
            <a:ext cx="4618080" cy="802904"/>
            <a:chOff x="0" y="0"/>
            <a:chExt cx="1354999" cy="235581"/>
          </a:xfrm>
        </p:grpSpPr>
        <p:sp>
          <p:nvSpPr>
            <p:cNvPr id="18" name="Freeform 18"/>
            <p:cNvSpPr/>
            <p:nvPr/>
          </p:nvSpPr>
          <p:spPr>
            <a:xfrm>
              <a:off x="0" y="0"/>
              <a:ext cx="1354999" cy="235581"/>
            </a:xfrm>
            <a:custGeom>
              <a:avLst/>
              <a:gdLst/>
              <a:ahLst/>
              <a:cxnLst/>
              <a:rect l="l" t="t" r="r" b="b"/>
              <a:pathLst>
                <a:path w="1354999" h="235581">
                  <a:moveTo>
                    <a:pt x="50293" y="0"/>
                  </a:moveTo>
                  <a:lnTo>
                    <a:pt x="1304706" y="0"/>
                  </a:lnTo>
                  <a:cubicBezTo>
                    <a:pt x="1318044" y="0"/>
                    <a:pt x="1330837" y="5299"/>
                    <a:pt x="1340268" y="14731"/>
                  </a:cubicBezTo>
                  <a:cubicBezTo>
                    <a:pt x="1349700" y="24162"/>
                    <a:pt x="1354999" y="36955"/>
                    <a:pt x="1354999" y="50293"/>
                  </a:cubicBezTo>
                  <a:lnTo>
                    <a:pt x="1354999" y="185288"/>
                  </a:lnTo>
                  <a:cubicBezTo>
                    <a:pt x="1354999" y="213064"/>
                    <a:pt x="1332482" y="235581"/>
                    <a:pt x="1304706" y="235581"/>
                  </a:cubicBezTo>
                  <a:lnTo>
                    <a:pt x="50293" y="235581"/>
                  </a:lnTo>
                  <a:cubicBezTo>
                    <a:pt x="22517" y="235581"/>
                    <a:pt x="0" y="213064"/>
                    <a:pt x="0" y="185288"/>
                  </a:cubicBezTo>
                  <a:lnTo>
                    <a:pt x="0" y="50293"/>
                  </a:lnTo>
                  <a:cubicBezTo>
                    <a:pt x="0" y="22517"/>
                    <a:pt x="22517" y="0"/>
                    <a:pt x="50293" y="0"/>
                  </a:cubicBezTo>
                  <a:close/>
                </a:path>
              </a:pathLst>
            </a:custGeom>
            <a:solidFill>
              <a:srgbClr val="FAC75B"/>
            </a:solidFill>
            <a:ln w="47625" cap="rnd">
              <a:solidFill>
                <a:srgbClr val="000000"/>
              </a:solidFill>
              <a:prstDash val="solid"/>
              <a:round/>
            </a:ln>
          </p:spPr>
        </p:sp>
        <p:sp>
          <p:nvSpPr>
            <p:cNvPr id="19" name="TextBox 19"/>
            <p:cNvSpPr txBox="1"/>
            <p:nvPr/>
          </p:nvSpPr>
          <p:spPr>
            <a:xfrm>
              <a:off x="0" y="-38100"/>
              <a:ext cx="1354999" cy="273681"/>
            </a:xfrm>
            <a:prstGeom prst="rect">
              <a:avLst/>
            </a:prstGeom>
          </p:spPr>
          <p:txBody>
            <a:bodyPr lIns="47647" tIns="47647" rIns="47647" bIns="47647" rtlCol="0" anchor="ctr"/>
            <a:lstStyle/>
            <a:p>
              <a:pPr algn="ctr">
                <a:lnSpc>
                  <a:spcPts val="2659"/>
                </a:lnSpc>
                <a:spcBef>
                  <a:spcPct val="0"/>
                </a:spcBef>
              </a:pPr>
              <a:endParaRPr/>
            </a:p>
          </p:txBody>
        </p:sp>
      </p:grpSp>
      <p:sp>
        <p:nvSpPr>
          <p:cNvPr id="20" name="Freeform 20"/>
          <p:cNvSpPr/>
          <p:nvPr/>
        </p:nvSpPr>
        <p:spPr>
          <a:xfrm>
            <a:off x="9962752" y="5705670"/>
            <a:ext cx="4823927" cy="2411963"/>
          </a:xfrm>
          <a:custGeom>
            <a:avLst/>
            <a:gdLst/>
            <a:ahLst/>
            <a:cxnLst/>
            <a:rect l="l" t="t" r="r" b="b"/>
            <a:pathLst>
              <a:path w="4823927" h="2411963">
                <a:moveTo>
                  <a:pt x="0" y="0"/>
                </a:moveTo>
                <a:lnTo>
                  <a:pt x="4823927" y="0"/>
                </a:lnTo>
                <a:lnTo>
                  <a:pt x="4823927" y="2411963"/>
                </a:lnTo>
                <a:lnTo>
                  <a:pt x="0" y="24119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1028700" y="1179332"/>
            <a:ext cx="9886521" cy="911300"/>
          </a:xfrm>
          <a:prstGeom prst="rect">
            <a:avLst/>
          </a:prstGeom>
        </p:spPr>
        <p:txBody>
          <a:bodyPr lIns="0" tIns="0" rIns="0" bIns="0" rtlCol="0" anchor="t">
            <a:spAutoFit/>
          </a:bodyPr>
          <a:lstStyle/>
          <a:p>
            <a:pPr algn="ctr">
              <a:lnSpc>
                <a:spcPts val="6206"/>
              </a:lnSpc>
            </a:pPr>
            <a:r>
              <a:rPr lang="en-US" sz="5492">
                <a:solidFill>
                  <a:srgbClr val="3B2C27"/>
                </a:solidFill>
                <a:latin typeface="Mango AC"/>
                <a:ea typeface="Mango AC"/>
                <a:cs typeface="Mango AC"/>
                <a:sym typeface="Mango AC"/>
              </a:rPr>
              <a:t>Prapemrosesan dataset</a:t>
            </a:r>
          </a:p>
        </p:txBody>
      </p:sp>
      <p:sp>
        <p:nvSpPr>
          <p:cNvPr id="22" name="TextBox 22"/>
          <p:cNvSpPr txBox="1"/>
          <p:nvPr/>
        </p:nvSpPr>
        <p:spPr>
          <a:xfrm>
            <a:off x="8025075" y="2469078"/>
            <a:ext cx="2237849" cy="547654"/>
          </a:xfrm>
          <a:prstGeom prst="rect">
            <a:avLst/>
          </a:prstGeom>
        </p:spPr>
        <p:txBody>
          <a:bodyPr lIns="0" tIns="0" rIns="0" bIns="0" rtlCol="0" anchor="t">
            <a:spAutoFit/>
          </a:bodyPr>
          <a:lstStyle/>
          <a:p>
            <a:pPr algn="ctr">
              <a:lnSpc>
                <a:spcPts val="3939"/>
              </a:lnSpc>
            </a:pPr>
            <a:r>
              <a:rPr lang="en-US" sz="2813">
                <a:solidFill>
                  <a:srgbClr val="3B2C27"/>
                </a:solidFill>
                <a:latin typeface="Jua"/>
                <a:ea typeface="Jua"/>
                <a:cs typeface="Jua"/>
                <a:sym typeface="Jua"/>
              </a:rPr>
              <a:t>Resize gambar</a:t>
            </a:r>
          </a:p>
        </p:txBody>
      </p:sp>
      <p:sp>
        <p:nvSpPr>
          <p:cNvPr id="23" name="TextBox 23"/>
          <p:cNvSpPr txBox="1"/>
          <p:nvPr/>
        </p:nvSpPr>
        <p:spPr>
          <a:xfrm>
            <a:off x="8025075" y="3660749"/>
            <a:ext cx="2237849" cy="547654"/>
          </a:xfrm>
          <a:prstGeom prst="rect">
            <a:avLst/>
          </a:prstGeom>
        </p:spPr>
        <p:txBody>
          <a:bodyPr lIns="0" tIns="0" rIns="0" bIns="0" rtlCol="0" anchor="t">
            <a:spAutoFit/>
          </a:bodyPr>
          <a:lstStyle/>
          <a:p>
            <a:pPr algn="ctr">
              <a:lnSpc>
                <a:spcPts val="3939"/>
              </a:lnSpc>
            </a:pPr>
            <a:r>
              <a:rPr lang="en-US" sz="2813">
                <a:solidFill>
                  <a:srgbClr val="3B2C27"/>
                </a:solidFill>
                <a:latin typeface="Jua"/>
                <a:ea typeface="Jua"/>
                <a:cs typeface="Jua"/>
                <a:sym typeface="Jua"/>
              </a:rPr>
              <a:t>Normalisasi</a:t>
            </a:r>
          </a:p>
        </p:txBody>
      </p:sp>
      <p:sp>
        <p:nvSpPr>
          <p:cNvPr id="24" name="TextBox 24"/>
          <p:cNvSpPr txBox="1"/>
          <p:nvPr/>
        </p:nvSpPr>
        <p:spPr>
          <a:xfrm>
            <a:off x="4106227" y="4968478"/>
            <a:ext cx="3614114" cy="547654"/>
          </a:xfrm>
          <a:prstGeom prst="rect">
            <a:avLst/>
          </a:prstGeom>
        </p:spPr>
        <p:txBody>
          <a:bodyPr lIns="0" tIns="0" rIns="0" bIns="0" rtlCol="0" anchor="t">
            <a:spAutoFit/>
          </a:bodyPr>
          <a:lstStyle/>
          <a:p>
            <a:pPr algn="ctr">
              <a:lnSpc>
                <a:spcPts val="3939"/>
              </a:lnSpc>
            </a:pPr>
            <a:r>
              <a:rPr lang="en-US" sz="2813">
                <a:solidFill>
                  <a:srgbClr val="3B2C27"/>
                </a:solidFill>
                <a:latin typeface="Jua"/>
                <a:ea typeface="Jua"/>
                <a:cs typeface="Jua"/>
                <a:sym typeface="Jua"/>
              </a:rPr>
              <a:t>Augmentasi Dataset</a:t>
            </a:r>
          </a:p>
        </p:txBody>
      </p:sp>
      <p:sp>
        <p:nvSpPr>
          <p:cNvPr id="25" name="TextBox 25"/>
          <p:cNvSpPr txBox="1"/>
          <p:nvPr/>
        </p:nvSpPr>
        <p:spPr>
          <a:xfrm>
            <a:off x="10567658" y="4968478"/>
            <a:ext cx="3614114" cy="547654"/>
          </a:xfrm>
          <a:prstGeom prst="rect">
            <a:avLst/>
          </a:prstGeom>
        </p:spPr>
        <p:txBody>
          <a:bodyPr lIns="0" tIns="0" rIns="0" bIns="0" rtlCol="0" anchor="t">
            <a:spAutoFit/>
          </a:bodyPr>
          <a:lstStyle/>
          <a:p>
            <a:pPr algn="ctr">
              <a:lnSpc>
                <a:spcPts val="3939"/>
              </a:lnSpc>
            </a:pPr>
            <a:r>
              <a:rPr lang="en-US" sz="2813">
                <a:solidFill>
                  <a:srgbClr val="3B2C27"/>
                </a:solidFill>
                <a:latin typeface="Jua"/>
                <a:ea typeface="Jua"/>
                <a:cs typeface="Jua"/>
                <a:sym typeface="Jua"/>
              </a:rPr>
              <a:t>Pembagian Dataset</a:t>
            </a:r>
          </a:p>
        </p:txBody>
      </p:sp>
      <p:sp>
        <p:nvSpPr>
          <p:cNvPr id="26" name="TextBox 26"/>
          <p:cNvSpPr txBox="1"/>
          <p:nvPr/>
        </p:nvSpPr>
        <p:spPr>
          <a:xfrm>
            <a:off x="10567658" y="6373347"/>
            <a:ext cx="3614114" cy="962309"/>
          </a:xfrm>
          <a:prstGeom prst="rect">
            <a:avLst/>
          </a:prstGeom>
        </p:spPr>
        <p:txBody>
          <a:bodyPr lIns="0" tIns="0" rIns="0" bIns="0" rtlCol="0" anchor="t">
            <a:spAutoFit/>
          </a:bodyPr>
          <a:lstStyle/>
          <a:p>
            <a:pPr marL="564322" lvl="1" indent="-282161" algn="l">
              <a:lnSpc>
                <a:spcPts val="3659"/>
              </a:lnSpc>
              <a:buFont typeface="Arial"/>
              <a:buChar char="•"/>
            </a:pPr>
            <a:r>
              <a:rPr lang="en-US" sz="2613">
                <a:solidFill>
                  <a:srgbClr val="3B2C27"/>
                </a:solidFill>
                <a:latin typeface="Jua"/>
                <a:ea typeface="Jua"/>
                <a:cs typeface="Jua"/>
                <a:sym typeface="Jua"/>
              </a:rPr>
              <a:t>Training Set</a:t>
            </a:r>
          </a:p>
          <a:p>
            <a:pPr marL="564322" lvl="1" indent="-282161" algn="l">
              <a:lnSpc>
                <a:spcPts val="3659"/>
              </a:lnSpc>
              <a:buFont typeface="Arial"/>
              <a:buChar char="•"/>
            </a:pPr>
            <a:r>
              <a:rPr lang="en-US" sz="2613">
                <a:solidFill>
                  <a:srgbClr val="3B2C27"/>
                </a:solidFill>
                <a:latin typeface="Jua"/>
                <a:ea typeface="Jua"/>
                <a:cs typeface="Jua"/>
                <a:sym typeface="Jua"/>
              </a:rPr>
              <a:t>Va;idation Set</a:t>
            </a:r>
          </a:p>
        </p:txBody>
      </p:sp>
      <p:sp>
        <p:nvSpPr>
          <p:cNvPr id="27" name="Freeform 27"/>
          <p:cNvSpPr/>
          <p:nvPr/>
        </p:nvSpPr>
        <p:spPr>
          <a:xfrm>
            <a:off x="3501321" y="5705670"/>
            <a:ext cx="4823927" cy="2790630"/>
          </a:xfrm>
          <a:custGeom>
            <a:avLst/>
            <a:gdLst/>
            <a:ahLst/>
            <a:cxnLst/>
            <a:rect l="l" t="t" r="r" b="b"/>
            <a:pathLst>
              <a:path w="4823927" h="2411963">
                <a:moveTo>
                  <a:pt x="0" y="0"/>
                </a:moveTo>
                <a:lnTo>
                  <a:pt x="4823927" y="0"/>
                </a:lnTo>
                <a:lnTo>
                  <a:pt x="4823927" y="2411963"/>
                </a:lnTo>
                <a:lnTo>
                  <a:pt x="0" y="24119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TextBox 28"/>
          <p:cNvSpPr txBox="1"/>
          <p:nvPr/>
        </p:nvSpPr>
        <p:spPr>
          <a:xfrm>
            <a:off x="3984339" y="5919287"/>
            <a:ext cx="3857891" cy="1889478"/>
          </a:xfrm>
          <a:prstGeom prst="rect">
            <a:avLst/>
          </a:prstGeom>
        </p:spPr>
        <p:txBody>
          <a:bodyPr lIns="0" tIns="0" rIns="0" bIns="0" rtlCol="0" anchor="t">
            <a:spAutoFit/>
          </a:bodyPr>
          <a:lstStyle/>
          <a:p>
            <a:pPr marL="456171" lvl="1" indent="-228086" algn="l">
              <a:lnSpc>
                <a:spcPts val="2958"/>
              </a:lnSpc>
              <a:buFont typeface="Arial"/>
              <a:buChar char="•"/>
            </a:pPr>
            <a:r>
              <a:rPr lang="en-US" sz="2112">
                <a:solidFill>
                  <a:srgbClr val="3B2C27"/>
                </a:solidFill>
                <a:latin typeface="Jua"/>
                <a:ea typeface="Jua"/>
                <a:cs typeface="Jua"/>
                <a:sym typeface="Jua"/>
              </a:rPr>
              <a:t>Rotasi Acak</a:t>
            </a:r>
          </a:p>
          <a:p>
            <a:pPr marL="456171" lvl="1" indent="-228086" algn="l">
              <a:lnSpc>
                <a:spcPts val="2958"/>
              </a:lnSpc>
              <a:buFont typeface="Arial"/>
              <a:buChar char="•"/>
            </a:pPr>
            <a:r>
              <a:rPr lang="en-US" sz="2112">
                <a:solidFill>
                  <a:srgbClr val="3B2C27"/>
                </a:solidFill>
                <a:latin typeface="Jua"/>
                <a:ea typeface="Jua"/>
                <a:cs typeface="Jua"/>
                <a:sym typeface="Jua"/>
              </a:rPr>
              <a:t>Pergeseran Horizontal dan Vertikal</a:t>
            </a:r>
          </a:p>
          <a:p>
            <a:pPr marL="456171" lvl="1" indent="-228086" algn="l">
              <a:lnSpc>
                <a:spcPts val="2958"/>
              </a:lnSpc>
              <a:buFont typeface="Arial"/>
              <a:buChar char="•"/>
            </a:pPr>
            <a:r>
              <a:rPr lang="en-US" sz="2112">
                <a:solidFill>
                  <a:srgbClr val="3B2C27"/>
                </a:solidFill>
                <a:latin typeface="Jua"/>
                <a:ea typeface="Jua"/>
                <a:cs typeface="Jua"/>
                <a:sym typeface="Jua"/>
              </a:rPr>
              <a:t>Pembesaran dan Pengecilan</a:t>
            </a:r>
          </a:p>
          <a:p>
            <a:pPr marL="456171" lvl="1" indent="-228086" algn="l">
              <a:lnSpc>
                <a:spcPts val="2958"/>
              </a:lnSpc>
              <a:buFont typeface="Arial"/>
              <a:buChar char="•"/>
            </a:pPr>
            <a:r>
              <a:rPr lang="en-US" sz="2112">
                <a:solidFill>
                  <a:srgbClr val="3B2C27"/>
                </a:solidFill>
                <a:latin typeface="Jua"/>
                <a:ea typeface="Jua"/>
                <a:cs typeface="Jua"/>
                <a:sym typeface="Jua"/>
              </a:rPr>
              <a:t>Pengambilan Horizontal</a:t>
            </a:r>
          </a:p>
        </p:txBody>
      </p:sp>
      <p:grpSp>
        <p:nvGrpSpPr>
          <p:cNvPr id="29" name="Group 29"/>
          <p:cNvGrpSpPr/>
          <p:nvPr/>
        </p:nvGrpSpPr>
        <p:grpSpPr>
          <a:xfrm>
            <a:off x="16409618" y="-514350"/>
            <a:ext cx="2203504" cy="1969916"/>
            <a:chOff x="0" y="0"/>
            <a:chExt cx="580347" cy="518826"/>
          </a:xfrm>
        </p:grpSpPr>
        <p:sp>
          <p:nvSpPr>
            <p:cNvPr id="30" name="Freeform 30"/>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31" name="TextBox 31"/>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16945935" y="210919"/>
            <a:ext cx="753889"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1199581"/>
            <a:ext cx="8604715" cy="801450"/>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Model yang digunakan</a:t>
            </a:r>
          </a:p>
        </p:txBody>
      </p:sp>
      <p:sp>
        <p:nvSpPr>
          <p:cNvPr id="9" name="TextBox 9"/>
          <p:cNvSpPr txBox="1"/>
          <p:nvPr/>
        </p:nvSpPr>
        <p:spPr>
          <a:xfrm>
            <a:off x="2881333" y="2675565"/>
            <a:ext cx="12525334" cy="3379987"/>
          </a:xfrm>
          <a:prstGeom prst="rect">
            <a:avLst/>
          </a:prstGeom>
        </p:spPr>
        <p:txBody>
          <a:bodyPr lIns="0" tIns="0" rIns="0" bIns="0" rtlCol="0" anchor="t">
            <a:spAutoFit/>
          </a:bodyPr>
          <a:lstStyle/>
          <a:p>
            <a:pPr algn="just">
              <a:lnSpc>
                <a:spcPts val="3800"/>
              </a:lnSpc>
            </a:pPr>
            <a:r>
              <a:rPr lang="en-US" sz="2714">
                <a:solidFill>
                  <a:srgbClr val="3B2C27"/>
                </a:solidFill>
                <a:latin typeface="Jua"/>
                <a:ea typeface="Jua"/>
                <a:cs typeface="Jua"/>
                <a:sym typeface="Jua"/>
              </a:rPr>
              <a:t>Dalam konteks penelitian ini, kami menggunakan dua arsitektur CNN populer yakni VGG16 dan ResNet untuk klasifikasi sampah di lingkungan Universitas Hasanuddin. Pemilihan kedua arsitektur ini didasarkan pada keunggulan masing masing: VGG16 dengan arsitektur yang sederhana namun powerful, dan ResNet dengan kemampuan mengatasi masalah vanishing gradient melalui skip connection. Dataset yang dikembangkan secara khusus dari lingkungan kampus mem berikan konteks yang unik untuk evaluasi performa model dalam kondisi nyata.</a:t>
            </a:r>
          </a:p>
        </p:txBody>
      </p:sp>
      <p:grpSp>
        <p:nvGrpSpPr>
          <p:cNvPr id="10" name="Group 10"/>
          <p:cNvGrpSpPr/>
          <p:nvPr/>
        </p:nvGrpSpPr>
        <p:grpSpPr>
          <a:xfrm>
            <a:off x="13732110" y="6494314"/>
            <a:ext cx="3527190" cy="2763986"/>
            <a:chOff x="0" y="0"/>
            <a:chExt cx="4702920" cy="3685315"/>
          </a:xfrm>
        </p:grpSpPr>
        <p:sp>
          <p:nvSpPr>
            <p:cNvPr id="11" name="Freeform 11"/>
            <p:cNvSpPr/>
            <p:nvPr/>
          </p:nvSpPr>
          <p:spPr>
            <a:xfrm>
              <a:off x="0" y="765457"/>
              <a:ext cx="2388974" cy="2919857"/>
            </a:xfrm>
            <a:custGeom>
              <a:avLst/>
              <a:gdLst/>
              <a:ahLst/>
              <a:cxnLst/>
              <a:rect l="l" t="t" r="r" b="b"/>
              <a:pathLst>
                <a:path w="2388974" h="2919857">
                  <a:moveTo>
                    <a:pt x="0" y="0"/>
                  </a:moveTo>
                  <a:lnTo>
                    <a:pt x="2388974" y="0"/>
                  </a:lnTo>
                  <a:lnTo>
                    <a:pt x="2388974" y="2919858"/>
                  </a:lnTo>
                  <a:lnTo>
                    <a:pt x="0" y="2919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48863" y="0"/>
              <a:ext cx="2854057" cy="2449300"/>
            </a:xfrm>
            <a:custGeom>
              <a:avLst/>
              <a:gdLst/>
              <a:ahLst/>
              <a:cxnLst/>
              <a:rect l="l" t="t" r="r" b="b"/>
              <a:pathLst>
                <a:path w="2854057" h="2449300">
                  <a:moveTo>
                    <a:pt x="0" y="0"/>
                  </a:moveTo>
                  <a:lnTo>
                    <a:pt x="2854057" y="0"/>
                  </a:lnTo>
                  <a:lnTo>
                    <a:pt x="2854057" y="2449300"/>
                  </a:lnTo>
                  <a:lnTo>
                    <a:pt x="0" y="244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828348" y="1233419"/>
              <a:ext cx="2454072" cy="2431762"/>
            </a:xfrm>
            <a:custGeom>
              <a:avLst/>
              <a:gdLst/>
              <a:ahLst/>
              <a:cxnLst/>
              <a:rect l="l" t="t" r="r" b="b"/>
              <a:pathLst>
                <a:path w="2454072" h="2431762">
                  <a:moveTo>
                    <a:pt x="0" y="0"/>
                  </a:moveTo>
                  <a:lnTo>
                    <a:pt x="2454072" y="0"/>
                  </a:lnTo>
                  <a:lnTo>
                    <a:pt x="2454072" y="2431762"/>
                  </a:lnTo>
                  <a:lnTo>
                    <a:pt x="0" y="24317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4" name="Group 14"/>
          <p:cNvGrpSpPr/>
          <p:nvPr/>
        </p:nvGrpSpPr>
        <p:grpSpPr>
          <a:xfrm>
            <a:off x="1028700" y="6960366"/>
            <a:ext cx="3806549" cy="2436176"/>
            <a:chOff x="0" y="0"/>
            <a:chExt cx="5075399" cy="3248235"/>
          </a:xfrm>
        </p:grpSpPr>
        <p:sp>
          <p:nvSpPr>
            <p:cNvPr id="15" name="Freeform 15"/>
            <p:cNvSpPr/>
            <p:nvPr/>
          </p:nvSpPr>
          <p:spPr>
            <a:xfrm>
              <a:off x="2004220" y="0"/>
              <a:ext cx="2067059" cy="3248235"/>
            </a:xfrm>
            <a:custGeom>
              <a:avLst/>
              <a:gdLst/>
              <a:ahLst/>
              <a:cxnLst/>
              <a:rect l="l" t="t" r="r" b="b"/>
              <a:pathLst>
                <a:path w="2067059" h="3248235">
                  <a:moveTo>
                    <a:pt x="0" y="0"/>
                  </a:moveTo>
                  <a:lnTo>
                    <a:pt x="2067059" y="0"/>
                  </a:lnTo>
                  <a:lnTo>
                    <a:pt x="2067059" y="3248235"/>
                  </a:lnTo>
                  <a:lnTo>
                    <a:pt x="0" y="32482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3182494" y="1182565"/>
              <a:ext cx="1892904" cy="2065670"/>
            </a:xfrm>
            <a:custGeom>
              <a:avLst/>
              <a:gdLst/>
              <a:ahLst/>
              <a:cxnLst/>
              <a:rect l="l" t="t" r="r" b="b"/>
              <a:pathLst>
                <a:path w="1892904" h="2065670">
                  <a:moveTo>
                    <a:pt x="0" y="0"/>
                  </a:moveTo>
                  <a:lnTo>
                    <a:pt x="1892905" y="0"/>
                  </a:lnTo>
                  <a:lnTo>
                    <a:pt x="1892905" y="2065670"/>
                  </a:lnTo>
                  <a:lnTo>
                    <a:pt x="0" y="20656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0" y="1602361"/>
              <a:ext cx="2390795" cy="1625741"/>
            </a:xfrm>
            <a:custGeom>
              <a:avLst/>
              <a:gdLst/>
              <a:ahLst/>
              <a:cxnLst/>
              <a:rect l="l" t="t" r="r" b="b"/>
              <a:pathLst>
                <a:path w="2390795" h="1625741">
                  <a:moveTo>
                    <a:pt x="0" y="0"/>
                  </a:moveTo>
                  <a:lnTo>
                    <a:pt x="2390795" y="0"/>
                  </a:lnTo>
                  <a:lnTo>
                    <a:pt x="2390795" y="1625740"/>
                  </a:lnTo>
                  <a:lnTo>
                    <a:pt x="0" y="16257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18" name="Freeform 18"/>
          <p:cNvSpPr/>
          <p:nvPr/>
        </p:nvSpPr>
        <p:spPr>
          <a:xfrm>
            <a:off x="7954920" y="6853911"/>
            <a:ext cx="2378160" cy="2404389"/>
          </a:xfrm>
          <a:custGeom>
            <a:avLst/>
            <a:gdLst/>
            <a:ahLst/>
            <a:cxnLst/>
            <a:rect l="l" t="t" r="r" b="b"/>
            <a:pathLst>
              <a:path w="2378160" h="2404389">
                <a:moveTo>
                  <a:pt x="0" y="0"/>
                </a:moveTo>
                <a:lnTo>
                  <a:pt x="2378160" y="0"/>
                </a:lnTo>
                <a:lnTo>
                  <a:pt x="2378160" y="2404389"/>
                </a:lnTo>
                <a:lnTo>
                  <a:pt x="0" y="240438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9" name="Group 19"/>
          <p:cNvGrpSpPr/>
          <p:nvPr/>
        </p:nvGrpSpPr>
        <p:grpSpPr>
          <a:xfrm>
            <a:off x="16409618" y="-514350"/>
            <a:ext cx="2203504" cy="1969916"/>
            <a:chOff x="0" y="0"/>
            <a:chExt cx="580347" cy="518826"/>
          </a:xfrm>
        </p:grpSpPr>
        <p:sp>
          <p:nvSpPr>
            <p:cNvPr id="20" name="Freeform 20"/>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21" name="TextBox 21"/>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6945935" y="210919"/>
            <a:ext cx="753889"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208233" y="2359143"/>
            <a:ext cx="10737702" cy="6710787"/>
          </a:xfrm>
          <a:custGeom>
            <a:avLst/>
            <a:gdLst/>
            <a:ahLst/>
            <a:cxnLst/>
            <a:rect l="l" t="t" r="r" b="b"/>
            <a:pathLst>
              <a:path w="10737702" h="6710787">
                <a:moveTo>
                  <a:pt x="0" y="0"/>
                </a:moveTo>
                <a:lnTo>
                  <a:pt x="10737702" y="0"/>
                </a:lnTo>
                <a:lnTo>
                  <a:pt x="10737702" y="6710787"/>
                </a:lnTo>
                <a:lnTo>
                  <a:pt x="0" y="6710787"/>
                </a:lnTo>
                <a:lnTo>
                  <a:pt x="0" y="0"/>
                </a:lnTo>
                <a:close/>
              </a:path>
            </a:pathLst>
          </a:custGeom>
          <a:blipFill>
            <a:blip r:embed="rId2"/>
            <a:stretch>
              <a:fillRect b="-100259"/>
            </a:stretch>
          </a:blipFill>
        </p:spPr>
      </p:sp>
      <p:grpSp>
        <p:nvGrpSpPr>
          <p:cNvPr id="9" name="Group 9"/>
          <p:cNvGrpSpPr/>
          <p:nvPr/>
        </p:nvGrpSpPr>
        <p:grpSpPr>
          <a:xfrm>
            <a:off x="16409618" y="-514350"/>
            <a:ext cx="2203504" cy="1969916"/>
            <a:chOff x="0" y="0"/>
            <a:chExt cx="580347" cy="518826"/>
          </a:xfrm>
        </p:grpSpPr>
        <p:sp>
          <p:nvSpPr>
            <p:cNvPr id="10" name="Freeform 10"/>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1" name="TextBox 11"/>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2616508"/>
            <a:ext cx="4271866" cy="877781"/>
          </a:xfrm>
          <a:custGeom>
            <a:avLst/>
            <a:gdLst/>
            <a:ahLst/>
            <a:cxnLst/>
            <a:rect l="l" t="t" r="r" b="b"/>
            <a:pathLst>
              <a:path w="4271866" h="877781">
                <a:moveTo>
                  <a:pt x="0" y="0"/>
                </a:moveTo>
                <a:lnTo>
                  <a:pt x="4271866" y="0"/>
                </a:lnTo>
                <a:lnTo>
                  <a:pt x="4271866" y="877780"/>
                </a:lnTo>
                <a:lnTo>
                  <a:pt x="0" y="877780"/>
                </a:lnTo>
                <a:lnTo>
                  <a:pt x="0" y="0"/>
                </a:lnTo>
                <a:close/>
              </a:path>
            </a:pathLst>
          </a:custGeom>
          <a:blipFill>
            <a:blip r:embed="rId3"/>
            <a:stretch>
              <a:fillRect/>
            </a:stretch>
          </a:blipFill>
        </p:spPr>
      </p:sp>
      <p:sp>
        <p:nvSpPr>
          <p:cNvPr id="13" name="Freeform 13"/>
          <p:cNvSpPr/>
          <p:nvPr/>
        </p:nvSpPr>
        <p:spPr>
          <a:xfrm>
            <a:off x="1028700" y="6232372"/>
            <a:ext cx="4271866" cy="963359"/>
          </a:xfrm>
          <a:custGeom>
            <a:avLst/>
            <a:gdLst/>
            <a:ahLst/>
            <a:cxnLst/>
            <a:rect l="l" t="t" r="r" b="b"/>
            <a:pathLst>
              <a:path w="4271866" h="963359">
                <a:moveTo>
                  <a:pt x="0" y="0"/>
                </a:moveTo>
                <a:lnTo>
                  <a:pt x="4271866" y="0"/>
                </a:lnTo>
                <a:lnTo>
                  <a:pt x="4271866" y="963359"/>
                </a:lnTo>
                <a:lnTo>
                  <a:pt x="0" y="963359"/>
                </a:lnTo>
                <a:lnTo>
                  <a:pt x="0" y="0"/>
                </a:lnTo>
                <a:close/>
              </a:path>
            </a:pathLst>
          </a:custGeom>
          <a:blipFill>
            <a:blip r:embed="rId4"/>
            <a:stretch>
              <a:fillRect/>
            </a:stretch>
          </a:blipFill>
        </p:spPr>
      </p:sp>
      <p:sp>
        <p:nvSpPr>
          <p:cNvPr id="14" name="Freeform 14"/>
          <p:cNvSpPr/>
          <p:nvPr/>
        </p:nvSpPr>
        <p:spPr>
          <a:xfrm>
            <a:off x="1028700" y="4170285"/>
            <a:ext cx="4271866" cy="858275"/>
          </a:xfrm>
          <a:custGeom>
            <a:avLst/>
            <a:gdLst/>
            <a:ahLst/>
            <a:cxnLst/>
            <a:rect l="l" t="t" r="r" b="b"/>
            <a:pathLst>
              <a:path w="4271866" h="858275">
                <a:moveTo>
                  <a:pt x="0" y="0"/>
                </a:moveTo>
                <a:lnTo>
                  <a:pt x="4271866" y="0"/>
                </a:lnTo>
                <a:lnTo>
                  <a:pt x="4271866" y="858275"/>
                </a:lnTo>
                <a:lnTo>
                  <a:pt x="0" y="858275"/>
                </a:lnTo>
                <a:lnTo>
                  <a:pt x="0" y="0"/>
                </a:lnTo>
                <a:close/>
              </a:path>
            </a:pathLst>
          </a:custGeom>
          <a:blipFill>
            <a:blip r:embed="rId5"/>
            <a:stretch>
              <a:fillRect/>
            </a:stretch>
          </a:blipFill>
        </p:spPr>
      </p:sp>
      <p:sp>
        <p:nvSpPr>
          <p:cNvPr id="15" name="Freeform 15"/>
          <p:cNvSpPr/>
          <p:nvPr/>
        </p:nvSpPr>
        <p:spPr>
          <a:xfrm>
            <a:off x="1028700" y="7833425"/>
            <a:ext cx="4271866" cy="862123"/>
          </a:xfrm>
          <a:custGeom>
            <a:avLst/>
            <a:gdLst/>
            <a:ahLst/>
            <a:cxnLst/>
            <a:rect l="l" t="t" r="r" b="b"/>
            <a:pathLst>
              <a:path w="4271866" h="862123">
                <a:moveTo>
                  <a:pt x="0" y="0"/>
                </a:moveTo>
                <a:lnTo>
                  <a:pt x="4271866" y="0"/>
                </a:lnTo>
                <a:lnTo>
                  <a:pt x="4271866" y="862122"/>
                </a:lnTo>
                <a:lnTo>
                  <a:pt x="0" y="862122"/>
                </a:lnTo>
                <a:lnTo>
                  <a:pt x="0" y="0"/>
                </a:lnTo>
                <a:close/>
              </a:path>
            </a:pathLst>
          </a:custGeom>
          <a:blipFill>
            <a:blip r:embed="rId6"/>
            <a:stretch>
              <a:fillRect/>
            </a:stretch>
          </a:blipFill>
        </p:spPr>
      </p:sp>
      <p:sp>
        <p:nvSpPr>
          <p:cNvPr id="16" name="TextBox 16"/>
          <p:cNvSpPr txBox="1"/>
          <p:nvPr/>
        </p:nvSpPr>
        <p:spPr>
          <a:xfrm>
            <a:off x="4484041" y="971550"/>
            <a:ext cx="8604715" cy="801450"/>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classification report</a:t>
            </a:r>
          </a:p>
        </p:txBody>
      </p:sp>
      <p:sp>
        <p:nvSpPr>
          <p:cNvPr id="17" name="TextBox 17"/>
          <p:cNvSpPr txBox="1"/>
          <p:nvPr/>
        </p:nvSpPr>
        <p:spPr>
          <a:xfrm>
            <a:off x="16945935" y="210919"/>
            <a:ext cx="753889"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15</a:t>
            </a:r>
          </a:p>
        </p:txBody>
      </p:sp>
      <p:sp>
        <p:nvSpPr>
          <p:cNvPr id="18" name="TextBox 18"/>
          <p:cNvSpPr txBox="1"/>
          <p:nvPr/>
        </p:nvSpPr>
        <p:spPr>
          <a:xfrm>
            <a:off x="1028700" y="2143000"/>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Resnet Pekan 1 </a:t>
            </a:r>
          </a:p>
        </p:txBody>
      </p:sp>
      <p:sp>
        <p:nvSpPr>
          <p:cNvPr id="19" name="TextBox 19"/>
          <p:cNvSpPr txBox="1"/>
          <p:nvPr/>
        </p:nvSpPr>
        <p:spPr>
          <a:xfrm>
            <a:off x="1028700" y="3699899"/>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Resnet Pekan 2</a:t>
            </a:r>
          </a:p>
        </p:txBody>
      </p:sp>
      <p:sp>
        <p:nvSpPr>
          <p:cNvPr id="20" name="TextBox 20"/>
          <p:cNvSpPr txBox="1"/>
          <p:nvPr/>
        </p:nvSpPr>
        <p:spPr>
          <a:xfrm>
            <a:off x="1028700" y="5676260"/>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VGG16 Pekan 1 </a:t>
            </a:r>
          </a:p>
        </p:txBody>
      </p:sp>
      <p:sp>
        <p:nvSpPr>
          <p:cNvPr id="21" name="TextBox 21"/>
          <p:cNvSpPr txBox="1"/>
          <p:nvPr/>
        </p:nvSpPr>
        <p:spPr>
          <a:xfrm>
            <a:off x="1028700" y="7319556"/>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VGG16 Pekan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301601" y="2254187"/>
            <a:ext cx="10644357" cy="6680833"/>
          </a:xfrm>
          <a:custGeom>
            <a:avLst/>
            <a:gdLst/>
            <a:ahLst/>
            <a:cxnLst/>
            <a:rect l="l" t="t" r="r" b="b"/>
            <a:pathLst>
              <a:path w="10644357" h="6680833">
                <a:moveTo>
                  <a:pt x="0" y="0"/>
                </a:moveTo>
                <a:lnTo>
                  <a:pt x="10644357" y="0"/>
                </a:lnTo>
                <a:lnTo>
                  <a:pt x="10644357" y="6680833"/>
                </a:lnTo>
                <a:lnTo>
                  <a:pt x="0" y="6680833"/>
                </a:lnTo>
                <a:lnTo>
                  <a:pt x="0" y="0"/>
                </a:lnTo>
                <a:close/>
              </a:path>
            </a:pathLst>
          </a:custGeom>
          <a:blipFill>
            <a:blip r:embed="rId2"/>
            <a:stretch>
              <a:fillRect t="-99409"/>
            </a:stretch>
          </a:blipFill>
        </p:spPr>
      </p:sp>
      <p:grpSp>
        <p:nvGrpSpPr>
          <p:cNvPr id="9" name="Group 9"/>
          <p:cNvGrpSpPr/>
          <p:nvPr/>
        </p:nvGrpSpPr>
        <p:grpSpPr>
          <a:xfrm>
            <a:off x="16409618" y="-514350"/>
            <a:ext cx="2203504" cy="1969916"/>
            <a:chOff x="0" y="0"/>
            <a:chExt cx="580347" cy="518826"/>
          </a:xfrm>
        </p:grpSpPr>
        <p:sp>
          <p:nvSpPr>
            <p:cNvPr id="10" name="Freeform 10"/>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1" name="TextBox 11"/>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2662941"/>
            <a:ext cx="4271866" cy="949304"/>
          </a:xfrm>
          <a:custGeom>
            <a:avLst/>
            <a:gdLst/>
            <a:ahLst/>
            <a:cxnLst/>
            <a:rect l="l" t="t" r="r" b="b"/>
            <a:pathLst>
              <a:path w="4271866" h="949304">
                <a:moveTo>
                  <a:pt x="0" y="0"/>
                </a:moveTo>
                <a:lnTo>
                  <a:pt x="4271866" y="0"/>
                </a:lnTo>
                <a:lnTo>
                  <a:pt x="4271866" y="949303"/>
                </a:lnTo>
                <a:lnTo>
                  <a:pt x="0" y="949303"/>
                </a:lnTo>
                <a:lnTo>
                  <a:pt x="0" y="0"/>
                </a:lnTo>
                <a:close/>
              </a:path>
            </a:pathLst>
          </a:custGeom>
          <a:blipFill>
            <a:blip r:embed="rId3"/>
            <a:stretch>
              <a:fillRect/>
            </a:stretch>
          </a:blipFill>
        </p:spPr>
      </p:sp>
      <p:sp>
        <p:nvSpPr>
          <p:cNvPr id="13" name="Freeform 13"/>
          <p:cNvSpPr/>
          <p:nvPr/>
        </p:nvSpPr>
        <p:spPr>
          <a:xfrm>
            <a:off x="1028700" y="6238866"/>
            <a:ext cx="4271866" cy="950370"/>
          </a:xfrm>
          <a:custGeom>
            <a:avLst/>
            <a:gdLst/>
            <a:ahLst/>
            <a:cxnLst/>
            <a:rect l="l" t="t" r="r" b="b"/>
            <a:pathLst>
              <a:path w="4271866" h="950370">
                <a:moveTo>
                  <a:pt x="0" y="0"/>
                </a:moveTo>
                <a:lnTo>
                  <a:pt x="4271866" y="0"/>
                </a:lnTo>
                <a:lnTo>
                  <a:pt x="4271866" y="950371"/>
                </a:lnTo>
                <a:lnTo>
                  <a:pt x="0" y="950371"/>
                </a:lnTo>
                <a:lnTo>
                  <a:pt x="0" y="0"/>
                </a:lnTo>
                <a:close/>
              </a:path>
            </a:pathLst>
          </a:custGeom>
          <a:blipFill>
            <a:blip r:embed="rId4"/>
            <a:stretch>
              <a:fillRect/>
            </a:stretch>
          </a:blipFill>
        </p:spPr>
      </p:sp>
      <p:sp>
        <p:nvSpPr>
          <p:cNvPr id="14" name="Freeform 14"/>
          <p:cNvSpPr/>
          <p:nvPr/>
        </p:nvSpPr>
        <p:spPr>
          <a:xfrm>
            <a:off x="1028700" y="4237036"/>
            <a:ext cx="4271866" cy="843007"/>
          </a:xfrm>
          <a:custGeom>
            <a:avLst/>
            <a:gdLst/>
            <a:ahLst/>
            <a:cxnLst/>
            <a:rect l="l" t="t" r="r" b="b"/>
            <a:pathLst>
              <a:path w="4271866" h="843007">
                <a:moveTo>
                  <a:pt x="0" y="0"/>
                </a:moveTo>
                <a:lnTo>
                  <a:pt x="4271866" y="0"/>
                </a:lnTo>
                <a:lnTo>
                  <a:pt x="4271866" y="843007"/>
                </a:lnTo>
                <a:lnTo>
                  <a:pt x="0" y="843007"/>
                </a:lnTo>
                <a:lnTo>
                  <a:pt x="0" y="0"/>
                </a:lnTo>
                <a:close/>
              </a:path>
            </a:pathLst>
          </a:custGeom>
          <a:blipFill>
            <a:blip r:embed="rId5"/>
            <a:stretch>
              <a:fillRect/>
            </a:stretch>
          </a:blipFill>
        </p:spPr>
      </p:sp>
      <p:sp>
        <p:nvSpPr>
          <p:cNvPr id="15" name="Freeform 15"/>
          <p:cNvSpPr/>
          <p:nvPr/>
        </p:nvSpPr>
        <p:spPr>
          <a:xfrm>
            <a:off x="1028700" y="7837568"/>
            <a:ext cx="4271866" cy="886436"/>
          </a:xfrm>
          <a:custGeom>
            <a:avLst/>
            <a:gdLst/>
            <a:ahLst/>
            <a:cxnLst/>
            <a:rect l="l" t="t" r="r" b="b"/>
            <a:pathLst>
              <a:path w="4271866" h="886436">
                <a:moveTo>
                  <a:pt x="0" y="0"/>
                </a:moveTo>
                <a:lnTo>
                  <a:pt x="4271866" y="0"/>
                </a:lnTo>
                <a:lnTo>
                  <a:pt x="4271866" y="886436"/>
                </a:lnTo>
                <a:lnTo>
                  <a:pt x="0" y="886436"/>
                </a:lnTo>
                <a:lnTo>
                  <a:pt x="0" y="0"/>
                </a:lnTo>
                <a:close/>
              </a:path>
            </a:pathLst>
          </a:custGeom>
          <a:blipFill>
            <a:blip r:embed="rId6"/>
            <a:stretch>
              <a:fillRect/>
            </a:stretch>
          </a:blipFill>
        </p:spPr>
      </p:sp>
      <p:sp>
        <p:nvSpPr>
          <p:cNvPr id="16" name="TextBox 16"/>
          <p:cNvSpPr txBox="1"/>
          <p:nvPr/>
        </p:nvSpPr>
        <p:spPr>
          <a:xfrm>
            <a:off x="4484041" y="971550"/>
            <a:ext cx="8604715" cy="801450"/>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classification report</a:t>
            </a:r>
          </a:p>
        </p:txBody>
      </p:sp>
      <p:sp>
        <p:nvSpPr>
          <p:cNvPr id="17" name="TextBox 17"/>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16</a:t>
            </a:r>
          </a:p>
        </p:txBody>
      </p:sp>
      <p:sp>
        <p:nvSpPr>
          <p:cNvPr id="18" name="TextBox 18"/>
          <p:cNvSpPr txBox="1"/>
          <p:nvPr/>
        </p:nvSpPr>
        <p:spPr>
          <a:xfrm>
            <a:off x="1028700" y="2143000"/>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Resnet Pekan 3 </a:t>
            </a:r>
          </a:p>
        </p:txBody>
      </p:sp>
      <p:sp>
        <p:nvSpPr>
          <p:cNvPr id="19" name="TextBox 19"/>
          <p:cNvSpPr txBox="1"/>
          <p:nvPr/>
        </p:nvSpPr>
        <p:spPr>
          <a:xfrm>
            <a:off x="1028700" y="3699899"/>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Resnet Pekan 4</a:t>
            </a:r>
          </a:p>
        </p:txBody>
      </p:sp>
      <p:sp>
        <p:nvSpPr>
          <p:cNvPr id="20" name="TextBox 20"/>
          <p:cNvSpPr txBox="1"/>
          <p:nvPr/>
        </p:nvSpPr>
        <p:spPr>
          <a:xfrm>
            <a:off x="1028700" y="5676260"/>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VGG16 Pekan 3</a:t>
            </a:r>
          </a:p>
        </p:txBody>
      </p:sp>
      <p:sp>
        <p:nvSpPr>
          <p:cNvPr id="21" name="TextBox 21"/>
          <p:cNvSpPr txBox="1"/>
          <p:nvPr/>
        </p:nvSpPr>
        <p:spPr>
          <a:xfrm>
            <a:off x="1028700" y="7319556"/>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VGG16 Pekan 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608375" y="2171575"/>
            <a:ext cx="10337583" cy="6930913"/>
          </a:xfrm>
          <a:custGeom>
            <a:avLst/>
            <a:gdLst/>
            <a:ahLst/>
            <a:cxnLst/>
            <a:rect l="l" t="t" r="r" b="b"/>
            <a:pathLst>
              <a:path w="10337583" h="6930913">
                <a:moveTo>
                  <a:pt x="0" y="0"/>
                </a:moveTo>
                <a:lnTo>
                  <a:pt x="10337583" y="0"/>
                </a:lnTo>
                <a:lnTo>
                  <a:pt x="10337583" y="6930913"/>
                </a:lnTo>
                <a:lnTo>
                  <a:pt x="0" y="6930913"/>
                </a:lnTo>
                <a:lnTo>
                  <a:pt x="0" y="0"/>
                </a:lnTo>
                <a:close/>
              </a:path>
            </a:pathLst>
          </a:custGeom>
          <a:blipFill>
            <a:blip r:embed="rId2"/>
            <a:stretch>
              <a:fillRect b="-99454"/>
            </a:stretch>
          </a:blipFill>
        </p:spPr>
      </p:sp>
      <p:grpSp>
        <p:nvGrpSpPr>
          <p:cNvPr id="9" name="Group 9"/>
          <p:cNvGrpSpPr/>
          <p:nvPr/>
        </p:nvGrpSpPr>
        <p:grpSpPr>
          <a:xfrm>
            <a:off x="16409618" y="-514350"/>
            <a:ext cx="2203504" cy="1969916"/>
            <a:chOff x="0" y="0"/>
            <a:chExt cx="580347" cy="518826"/>
          </a:xfrm>
        </p:grpSpPr>
        <p:sp>
          <p:nvSpPr>
            <p:cNvPr id="10" name="Freeform 10"/>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1" name="TextBox 11"/>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03779" y="2732380"/>
            <a:ext cx="5387023" cy="762693"/>
          </a:xfrm>
          <a:custGeom>
            <a:avLst/>
            <a:gdLst/>
            <a:ahLst/>
            <a:cxnLst/>
            <a:rect l="l" t="t" r="r" b="b"/>
            <a:pathLst>
              <a:path w="5387023" h="762693">
                <a:moveTo>
                  <a:pt x="0" y="0"/>
                </a:moveTo>
                <a:lnTo>
                  <a:pt x="5387024" y="0"/>
                </a:lnTo>
                <a:lnTo>
                  <a:pt x="5387024" y="762694"/>
                </a:lnTo>
                <a:lnTo>
                  <a:pt x="0" y="762694"/>
                </a:lnTo>
                <a:lnTo>
                  <a:pt x="0" y="0"/>
                </a:lnTo>
                <a:close/>
              </a:path>
            </a:pathLst>
          </a:custGeom>
          <a:blipFill>
            <a:blip r:embed="rId3"/>
            <a:stretch>
              <a:fillRect/>
            </a:stretch>
          </a:blipFill>
        </p:spPr>
      </p:sp>
      <p:sp>
        <p:nvSpPr>
          <p:cNvPr id="13" name="Freeform 13"/>
          <p:cNvSpPr/>
          <p:nvPr/>
        </p:nvSpPr>
        <p:spPr>
          <a:xfrm>
            <a:off x="1028700" y="6260947"/>
            <a:ext cx="5362103" cy="791395"/>
          </a:xfrm>
          <a:custGeom>
            <a:avLst/>
            <a:gdLst/>
            <a:ahLst/>
            <a:cxnLst/>
            <a:rect l="l" t="t" r="r" b="b"/>
            <a:pathLst>
              <a:path w="5362103" h="791395">
                <a:moveTo>
                  <a:pt x="0" y="0"/>
                </a:moveTo>
                <a:lnTo>
                  <a:pt x="5362103" y="0"/>
                </a:lnTo>
                <a:lnTo>
                  <a:pt x="5362103" y="791395"/>
                </a:lnTo>
                <a:lnTo>
                  <a:pt x="0" y="791395"/>
                </a:lnTo>
                <a:lnTo>
                  <a:pt x="0" y="0"/>
                </a:lnTo>
                <a:close/>
              </a:path>
            </a:pathLst>
          </a:custGeom>
          <a:blipFill>
            <a:blip r:embed="rId4"/>
            <a:stretch>
              <a:fillRect/>
            </a:stretch>
          </a:blipFill>
        </p:spPr>
      </p:sp>
      <p:sp>
        <p:nvSpPr>
          <p:cNvPr id="14" name="Freeform 14"/>
          <p:cNvSpPr/>
          <p:nvPr/>
        </p:nvSpPr>
        <p:spPr>
          <a:xfrm>
            <a:off x="1028700" y="4204257"/>
            <a:ext cx="5362103" cy="791395"/>
          </a:xfrm>
          <a:custGeom>
            <a:avLst/>
            <a:gdLst/>
            <a:ahLst/>
            <a:cxnLst/>
            <a:rect l="l" t="t" r="r" b="b"/>
            <a:pathLst>
              <a:path w="5362103" h="791395">
                <a:moveTo>
                  <a:pt x="0" y="0"/>
                </a:moveTo>
                <a:lnTo>
                  <a:pt x="5362103" y="0"/>
                </a:lnTo>
                <a:lnTo>
                  <a:pt x="5362103" y="791395"/>
                </a:lnTo>
                <a:lnTo>
                  <a:pt x="0" y="791395"/>
                </a:lnTo>
                <a:lnTo>
                  <a:pt x="0" y="0"/>
                </a:lnTo>
                <a:close/>
              </a:path>
            </a:pathLst>
          </a:custGeom>
          <a:blipFill>
            <a:blip r:embed="rId4"/>
            <a:stretch>
              <a:fillRect/>
            </a:stretch>
          </a:blipFill>
        </p:spPr>
      </p:sp>
      <p:sp>
        <p:nvSpPr>
          <p:cNvPr id="15" name="Freeform 15"/>
          <p:cNvSpPr/>
          <p:nvPr/>
        </p:nvSpPr>
        <p:spPr>
          <a:xfrm>
            <a:off x="1003779" y="7828043"/>
            <a:ext cx="5387023" cy="774183"/>
          </a:xfrm>
          <a:custGeom>
            <a:avLst/>
            <a:gdLst/>
            <a:ahLst/>
            <a:cxnLst/>
            <a:rect l="l" t="t" r="r" b="b"/>
            <a:pathLst>
              <a:path w="5387023" h="774183">
                <a:moveTo>
                  <a:pt x="0" y="0"/>
                </a:moveTo>
                <a:lnTo>
                  <a:pt x="5387024" y="0"/>
                </a:lnTo>
                <a:lnTo>
                  <a:pt x="5387024" y="774183"/>
                </a:lnTo>
                <a:lnTo>
                  <a:pt x="0" y="774183"/>
                </a:lnTo>
                <a:lnTo>
                  <a:pt x="0" y="0"/>
                </a:lnTo>
                <a:close/>
              </a:path>
            </a:pathLst>
          </a:custGeom>
          <a:blipFill>
            <a:blip r:embed="rId5"/>
            <a:stretch>
              <a:fillRect/>
            </a:stretch>
          </a:blipFill>
        </p:spPr>
      </p:sp>
      <p:sp>
        <p:nvSpPr>
          <p:cNvPr id="16" name="TextBox 16"/>
          <p:cNvSpPr txBox="1"/>
          <p:nvPr/>
        </p:nvSpPr>
        <p:spPr>
          <a:xfrm>
            <a:off x="4484041" y="971550"/>
            <a:ext cx="8604715" cy="801450"/>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confusion matrix</a:t>
            </a:r>
          </a:p>
        </p:txBody>
      </p:sp>
      <p:sp>
        <p:nvSpPr>
          <p:cNvPr id="17" name="TextBox 17"/>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17</a:t>
            </a:r>
          </a:p>
        </p:txBody>
      </p:sp>
      <p:sp>
        <p:nvSpPr>
          <p:cNvPr id="18" name="TextBox 18"/>
          <p:cNvSpPr txBox="1"/>
          <p:nvPr/>
        </p:nvSpPr>
        <p:spPr>
          <a:xfrm>
            <a:off x="1028700" y="2143000"/>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Resnet Pekan 1 </a:t>
            </a:r>
          </a:p>
        </p:txBody>
      </p:sp>
      <p:sp>
        <p:nvSpPr>
          <p:cNvPr id="19" name="TextBox 19"/>
          <p:cNvSpPr txBox="1"/>
          <p:nvPr/>
        </p:nvSpPr>
        <p:spPr>
          <a:xfrm>
            <a:off x="1028700" y="3699899"/>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Resnet Pekan 2</a:t>
            </a:r>
          </a:p>
        </p:txBody>
      </p:sp>
      <p:sp>
        <p:nvSpPr>
          <p:cNvPr id="20" name="TextBox 20"/>
          <p:cNvSpPr txBox="1"/>
          <p:nvPr/>
        </p:nvSpPr>
        <p:spPr>
          <a:xfrm>
            <a:off x="1028700" y="5676260"/>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VGG16 Pekan 1 </a:t>
            </a:r>
          </a:p>
        </p:txBody>
      </p:sp>
      <p:sp>
        <p:nvSpPr>
          <p:cNvPr id="21" name="TextBox 21"/>
          <p:cNvSpPr txBox="1"/>
          <p:nvPr/>
        </p:nvSpPr>
        <p:spPr>
          <a:xfrm>
            <a:off x="1028700" y="7319556"/>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VGG16 Pekan 2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497515" y="1948626"/>
            <a:ext cx="10615815" cy="7082895"/>
          </a:xfrm>
          <a:custGeom>
            <a:avLst/>
            <a:gdLst/>
            <a:ahLst/>
            <a:cxnLst/>
            <a:rect l="l" t="t" r="r" b="b"/>
            <a:pathLst>
              <a:path w="10615815" h="7082895">
                <a:moveTo>
                  <a:pt x="0" y="0"/>
                </a:moveTo>
                <a:lnTo>
                  <a:pt x="10615814" y="0"/>
                </a:lnTo>
                <a:lnTo>
                  <a:pt x="10615814" y="7082895"/>
                </a:lnTo>
                <a:lnTo>
                  <a:pt x="0" y="7082895"/>
                </a:lnTo>
                <a:lnTo>
                  <a:pt x="0" y="0"/>
                </a:lnTo>
                <a:close/>
              </a:path>
            </a:pathLst>
          </a:custGeom>
          <a:blipFill>
            <a:blip r:embed="rId2"/>
            <a:stretch>
              <a:fillRect t="-100427"/>
            </a:stretch>
          </a:blipFill>
        </p:spPr>
      </p:sp>
      <p:grpSp>
        <p:nvGrpSpPr>
          <p:cNvPr id="9" name="Group 9"/>
          <p:cNvGrpSpPr/>
          <p:nvPr/>
        </p:nvGrpSpPr>
        <p:grpSpPr>
          <a:xfrm>
            <a:off x="16409618" y="-514350"/>
            <a:ext cx="2203504" cy="1969916"/>
            <a:chOff x="0" y="0"/>
            <a:chExt cx="580347" cy="518826"/>
          </a:xfrm>
        </p:grpSpPr>
        <p:sp>
          <p:nvSpPr>
            <p:cNvPr id="10" name="Freeform 10"/>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1" name="TextBox 11"/>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2688819"/>
            <a:ext cx="5323540" cy="788968"/>
          </a:xfrm>
          <a:custGeom>
            <a:avLst/>
            <a:gdLst/>
            <a:ahLst/>
            <a:cxnLst/>
            <a:rect l="l" t="t" r="r" b="b"/>
            <a:pathLst>
              <a:path w="5323540" h="788968">
                <a:moveTo>
                  <a:pt x="0" y="0"/>
                </a:moveTo>
                <a:lnTo>
                  <a:pt x="5323540" y="0"/>
                </a:lnTo>
                <a:lnTo>
                  <a:pt x="5323540" y="788968"/>
                </a:lnTo>
                <a:lnTo>
                  <a:pt x="0" y="788968"/>
                </a:lnTo>
                <a:lnTo>
                  <a:pt x="0" y="0"/>
                </a:lnTo>
                <a:close/>
              </a:path>
            </a:pathLst>
          </a:custGeom>
          <a:blipFill>
            <a:blip r:embed="rId3"/>
            <a:stretch>
              <a:fillRect/>
            </a:stretch>
          </a:blipFill>
        </p:spPr>
      </p:sp>
      <p:sp>
        <p:nvSpPr>
          <p:cNvPr id="13" name="Freeform 13"/>
          <p:cNvSpPr/>
          <p:nvPr/>
        </p:nvSpPr>
        <p:spPr>
          <a:xfrm>
            <a:off x="1054446" y="6222847"/>
            <a:ext cx="5297794" cy="769161"/>
          </a:xfrm>
          <a:custGeom>
            <a:avLst/>
            <a:gdLst/>
            <a:ahLst/>
            <a:cxnLst/>
            <a:rect l="l" t="t" r="r" b="b"/>
            <a:pathLst>
              <a:path w="5297794" h="769161">
                <a:moveTo>
                  <a:pt x="0" y="0"/>
                </a:moveTo>
                <a:lnTo>
                  <a:pt x="5297794" y="0"/>
                </a:lnTo>
                <a:lnTo>
                  <a:pt x="5297794" y="769161"/>
                </a:lnTo>
                <a:lnTo>
                  <a:pt x="0" y="769161"/>
                </a:lnTo>
                <a:lnTo>
                  <a:pt x="0" y="0"/>
                </a:lnTo>
                <a:close/>
              </a:path>
            </a:pathLst>
          </a:custGeom>
          <a:blipFill>
            <a:blip r:embed="rId4"/>
            <a:stretch>
              <a:fillRect/>
            </a:stretch>
          </a:blipFill>
        </p:spPr>
      </p:sp>
      <p:sp>
        <p:nvSpPr>
          <p:cNvPr id="14" name="Freeform 14"/>
          <p:cNvSpPr/>
          <p:nvPr/>
        </p:nvSpPr>
        <p:spPr>
          <a:xfrm>
            <a:off x="1054446" y="4246485"/>
            <a:ext cx="5297794" cy="769161"/>
          </a:xfrm>
          <a:custGeom>
            <a:avLst/>
            <a:gdLst/>
            <a:ahLst/>
            <a:cxnLst/>
            <a:rect l="l" t="t" r="r" b="b"/>
            <a:pathLst>
              <a:path w="5297794" h="769161">
                <a:moveTo>
                  <a:pt x="0" y="0"/>
                </a:moveTo>
                <a:lnTo>
                  <a:pt x="5297794" y="0"/>
                </a:lnTo>
                <a:lnTo>
                  <a:pt x="5297794" y="769162"/>
                </a:lnTo>
                <a:lnTo>
                  <a:pt x="0" y="769162"/>
                </a:lnTo>
                <a:lnTo>
                  <a:pt x="0" y="0"/>
                </a:lnTo>
                <a:close/>
              </a:path>
            </a:pathLst>
          </a:custGeom>
          <a:blipFill>
            <a:blip r:embed="rId5"/>
            <a:stretch>
              <a:fillRect/>
            </a:stretch>
          </a:blipFill>
        </p:spPr>
      </p:sp>
      <p:sp>
        <p:nvSpPr>
          <p:cNvPr id="15" name="Freeform 15"/>
          <p:cNvSpPr/>
          <p:nvPr/>
        </p:nvSpPr>
        <p:spPr>
          <a:xfrm>
            <a:off x="1061467" y="7783843"/>
            <a:ext cx="5290773" cy="717527"/>
          </a:xfrm>
          <a:custGeom>
            <a:avLst/>
            <a:gdLst/>
            <a:ahLst/>
            <a:cxnLst/>
            <a:rect l="l" t="t" r="r" b="b"/>
            <a:pathLst>
              <a:path w="5290773" h="717527">
                <a:moveTo>
                  <a:pt x="0" y="0"/>
                </a:moveTo>
                <a:lnTo>
                  <a:pt x="5290773" y="0"/>
                </a:lnTo>
                <a:lnTo>
                  <a:pt x="5290773" y="717527"/>
                </a:lnTo>
                <a:lnTo>
                  <a:pt x="0" y="717527"/>
                </a:lnTo>
                <a:lnTo>
                  <a:pt x="0" y="0"/>
                </a:lnTo>
                <a:close/>
              </a:path>
            </a:pathLst>
          </a:custGeom>
          <a:blipFill>
            <a:blip r:embed="rId6"/>
            <a:stretch>
              <a:fillRect/>
            </a:stretch>
          </a:blipFill>
        </p:spPr>
      </p:sp>
      <p:sp>
        <p:nvSpPr>
          <p:cNvPr id="16" name="TextBox 16"/>
          <p:cNvSpPr txBox="1"/>
          <p:nvPr/>
        </p:nvSpPr>
        <p:spPr>
          <a:xfrm>
            <a:off x="4484041" y="971550"/>
            <a:ext cx="8604715" cy="801450"/>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confusion matrix</a:t>
            </a:r>
          </a:p>
        </p:txBody>
      </p:sp>
      <p:sp>
        <p:nvSpPr>
          <p:cNvPr id="17" name="TextBox 17"/>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18</a:t>
            </a:r>
          </a:p>
        </p:txBody>
      </p:sp>
      <p:sp>
        <p:nvSpPr>
          <p:cNvPr id="18" name="TextBox 18"/>
          <p:cNvSpPr txBox="1"/>
          <p:nvPr/>
        </p:nvSpPr>
        <p:spPr>
          <a:xfrm>
            <a:off x="1028700" y="2143000"/>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Resnet Pekan 3 </a:t>
            </a:r>
          </a:p>
        </p:txBody>
      </p:sp>
      <p:sp>
        <p:nvSpPr>
          <p:cNvPr id="19" name="TextBox 19"/>
          <p:cNvSpPr txBox="1"/>
          <p:nvPr/>
        </p:nvSpPr>
        <p:spPr>
          <a:xfrm>
            <a:off x="1028700" y="3699899"/>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Resnet Pekan 4</a:t>
            </a:r>
          </a:p>
        </p:txBody>
      </p:sp>
      <p:sp>
        <p:nvSpPr>
          <p:cNvPr id="20" name="TextBox 20"/>
          <p:cNvSpPr txBox="1"/>
          <p:nvPr/>
        </p:nvSpPr>
        <p:spPr>
          <a:xfrm>
            <a:off x="1028700" y="5676260"/>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VGG16 Pekan 3</a:t>
            </a:r>
          </a:p>
        </p:txBody>
      </p:sp>
      <p:sp>
        <p:nvSpPr>
          <p:cNvPr id="21" name="TextBox 21"/>
          <p:cNvSpPr txBox="1"/>
          <p:nvPr/>
        </p:nvSpPr>
        <p:spPr>
          <a:xfrm>
            <a:off x="1028700" y="7319556"/>
            <a:ext cx="2837158" cy="403712"/>
          </a:xfrm>
          <a:prstGeom prst="rect">
            <a:avLst/>
          </a:prstGeom>
        </p:spPr>
        <p:txBody>
          <a:bodyPr lIns="0" tIns="0" rIns="0" bIns="0" rtlCol="0" anchor="t">
            <a:spAutoFit/>
          </a:bodyPr>
          <a:lstStyle/>
          <a:p>
            <a:pPr algn="ctr">
              <a:lnSpc>
                <a:spcPts val="2788"/>
              </a:lnSpc>
            </a:pPr>
            <a:r>
              <a:rPr lang="en-US" sz="2467">
                <a:solidFill>
                  <a:srgbClr val="3B2C27"/>
                </a:solidFill>
                <a:latin typeface="Mango AC"/>
                <a:ea typeface="Mango AC"/>
                <a:cs typeface="Mango AC"/>
                <a:sym typeface="Mango AC"/>
              </a:rPr>
              <a:t>VGG16 Pekan 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860174" y="1944785"/>
            <a:ext cx="8567653" cy="3530824"/>
          </a:xfrm>
          <a:custGeom>
            <a:avLst/>
            <a:gdLst/>
            <a:ahLst/>
            <a:cxnLst/>
            <a:rect l="l" t="t" r="r" b="b"/>
            <a:pathLst>
              <a:path w="8567653" h="3530824">
                <a:moveTo>
                  <a:pt x="0" y="0"/>
                </a:moveTo>
                <a:lnTo>
                  <a:pt x="8567652" y="0"/>
                </a:lnTo>
                <a:lnTo>
                  <a:pt x="8567652" y="3530824"/>
                </a:lnTo>
                <a:lnTo>
                  <a:pt x="0" y="3530824"/>
                </a:lnTo>
                <a:lnTo>
                  <a:pt x="0" y="0"/>
                </a:lnTo>
                <a:close/>
              </a:path>
            </a:pathLst>
          </a:custGeom>
          <a:blipFill>
            <a:blip r:embed="rId2"/>
            <a:stretch>
              <a:fillRect/>
            </a:stretch>
          </a:blipFill>
        </p:spPr>
      </p:sp>
      <p:sp>
        <p:nvSpPr>
          <p:cNvPr id="9" name="Freeform 9"/>
          <p:cNvSpPr/>
          <p:nvPr/>
        </p:nvSpPr>
        <p:spPr>
          <a:xfrm>
            <a:off x="4984707" y="5647059"/>
            <a:ext cx="8443119" cy="3479502"/>
          </a:xfrm>
          <a:custGeom>
            <a:avLst/>
            <a:gdLst/>
            <a:ahLst/>
            <a:cxnLst/>
            <a:rect l="l" t="t" r="r" b="b"/>
            <a:pathLst>
              <a:path w="8443119" h="3479502">
                <a:moveTo>
                  <a:pt x="0" y="0"/>
                </a:moveTo>
                <a:lnTo>
                  <a:pt x="8443119" y="0"/>
                </a:lnTo>
                <a:lnTo>
                  <a:pt x="8443119" y="3479503"/>
                </a:lnTo>
                <a:lnTo>
                  <a:pt x="0" y="3479503"/>
                </a:lnTo>
                <a:lnTo>
                  <a:pt x="0" y="0"/>
                </a:lnTo>
                <a:close/>
              </a:path>
            </a:pathLst>
          </a:custGeom>
          <a:blipFill>
            <a:blip r:embed="rId3"/>
            <a:stretch>
              <a:fillRect/>
            </a:stretch>
          </a:blipFill>
        </p:spPr>
      </p:sp>
      <p:sp>
        <p:nvSpPr>
          <p:cNvPr id="10" name="TextBox 10"/>
          <p:cNvSpPr txBox="1"/>
          <p:nvPr/>
        </p:nvSpPr>
        <p:spPr>
          <a:xfrm>
            <a:off x="4484041" y="971550"/>
            <a:ext cx="8604715" cy="801450"/>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learning curve</a:t>
            </a:r>
          </a:p>
        </p:txBody>
      </p:sp>
      <p:sp>
        <p:nvSpPr>
          <p:cNvPr id="11" name="TextBox 11"/>
          <p:cNvSpPr txBox="1"/>
          <p:nvPr/>
        </p:nvSpPr>
        <p:spPr>
          <a:xfrm>
            <a:off x="1365751" y="1820960"/>
            <a:ext cx="1602708" cy="529895"/>
          </a:xfrm>
          <a:prstGeom prst="rect">
            <a:avLst/>
          </a:prstGeom>
        </p:spPr>
        <p:txBody>
          <a:bodyPr lIns="0" tIns="0" rIns="0" bIns="0" rtlCol="0" anchor="t">
            <a:spAutoFit/>
          </a:bodyPr>
          <a:lstStyle/>
          <a:p>
            <a:pPr algn="just">
              <a:lnSpc>
                <a:spcPts val="3800"/>
              </a:lnSpc>
            </a:pPr>
            <a:r>
              <a:rPr lang="en-US" sz="2714">
                <a:solidFill>
                  <a:srgbClr val="3B2C27"/>
                </a:solidFill>
                <a:latin typeface="Jua"/>
                <a:ea typeface="Jua"/>
                <a:cs typeface="Jua"/>
                <a:sym typeface="Jua"/>
              </a:rPr>
              <a:t>*Pekan 1</a:t>
            </a:r>
          </a:p>
        </p:txBody>
      </p:sp>
      <p:grpSp>
        <p:nvGrpSpPr>
          <p:cNvPr id="12" name="Group 12"/>
          <p:cNvGrpSpPr/>
          <p:nvPr/>
        </p:nvGrpSpPr>
        <p:grpSpPr>
          <a:xfrm>
            <a:off x="16409618" y="-514350"/>
            <a:ext cx="2203504" cy="1969916"/>
            <a:chOff x="0" y="0"/>
            <a:chExt cx="580347" cy="518826"/>
          </a:xfrm>
        </p:grpSpPr>
        <p:sp>
          <p:nvSpPr>
            <p:cNvPr id="13" name="Freeform 13"/>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4" name="TextBox 14"/>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951250" y="4604803"/>
            <a:ext cx="2606591" cy="4669789"/>
          </a:xfrm>
          <a:custGeom>
            <a:avLst/>
            <a:gdLst/>
            <a:ahLst/>
            <a:cxnLst/>
            <a:rect l="l" t="t" r="r" b="b"/>
            <a:pathLst>
              <a:path w="2606591" h="4669789">
                <a:moveTo>
                  <a:pt x="0" y="0"/>
                </a:moveTo>
                <a:lnTo>
                  <a:pt x="2606591" y="0"/>
                </a:lnTo>
                <a:lnTo>
                  <a:pt x="2606591" y="4669788"/>
                </a:lnTo>
                <a:lnTo>
                  <a:pt x="0" y="466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1244694" y="5049017"/>
            <a:ext cx="3993174" cy="4183325"/>
          </a:xfrm>
          <a:custGeom>
            <a:avLst/>
            <a:gdLst/>
            <a:ahLst/>
            <a:cxnLst/>
            <a:rect l="l" t="t" r="r" b="b"/>
            <a:pathLst>
              <a:path w="3993174" h="4183325">
                <a:moveTo>
                  <a:pt x="0" y="0"/>
                </a:moveTo>
                <a:lnTo>
                  <a:pt x="3993174" y="0"/>
                </a:lnTo>
                <a:lnTo>
                  <a:pt x="3993174" y="4183325"/>
                </a:lnTo>
                <a:lnTo>
                  <a:pt x="0" y="4183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flipH="1">
            <a:off x="8611217" y="5657655"/>
            <a:ext cx="3130294" cy="3616936"/>
          </a:xfrm>
          <a:custGeom>
            <a:avLst/>
            <a:gdLst/>
            <a:ahLst/>
            <a:cxnLst/>
            <a:rect l="l" t="t" r="r" b="b"/>
            <a:pathLst>
              <a:path w="3130294" h="3616936">
                <a:moveTo>
                  <a:pt x="3130294" y="0"/>
                </a:moveTo>
                <a:lnTo>
                  <a:pt x="0" y="0"/>
                </a:lnTo>
                <a:lnTo>
                  <a:pt x="0" y="3616936"/>
                </a:lnTo>
                <a:lnTo>
                  <a:pt x="3130294" y="3616936"/>
                </a:lnTo>
                <a:lnTo>
                  <a:pt x="313029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057971" y="5369580"/>
            <a:ext cx="2839904" cy="3818942"/>
          </a:xfrm>
          <a:custGeom>
            <a:avLst/>
            <a:gdLst/>
            <a:ahLst/>
            <a:cxnLst/>
            <a:rect l="l" t="t" r="r" b="b"/>
            <a:pathLst>
              <a:path w="2839904" h="3818942">
                <a:moveTo>
                  <a:pt x="0" y="0"/>
                </a:moveTo>
                <a:lnTo>
                  <a:pt x="2839903" y="0"/>
                </a:lnTo>
                <a:lnTo>
                  <a:pt x="2839903" y="3818942"/>
                </a:lnTo>
                <a:lnTo>
                  <a:pt x="0" y="3818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3505938" y="6231729"/>
            <a:ext cx="1685799" cy="3000613"/>
          </a:xfrm>
          <a:custGeom>
            <a:avLst/>
            <a:gdLst/>
            <a:ahLst/>
            <a:cxnLst/>
            <a:rect l="l" t="t" r="r" b="b"/>
            <a:pathLst>
              <a:path w="1685799" h="3000613">
                <a:moveTo>
                  <a:pt x="0" y="0"/>
                </a:moveTo>
                <a:lnTo>
                  <a:pt x="1685799" y="0"/>
                </a:lnTo>
                <a:lnTo>
                  <a:pt x="1685799" y="3000613"/>
                </a:lnTo>
                <a:lnTo>
                  <a:pt x="0" y="30006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4227855" y="5700946"/>
            <a:ext cx="3031445" cy="3738329"/>
          </a:xfrm>
          <a:custGeom>
            <a:avLst/>
            <a:gdLst/>
            <a:ahLst/>
            <a:cxnLst/>
            <a:rect l="l" t="t" r="r" b="b"/>
            <a:pathLst>
              <a:path w="3031445" h="3738329">
                <a:moveTo>
                  <a:pt x="0" y="0"/>
                </a:moveTo>
                <a:lnTo>
                  <a:pt x="3031445" y="0"/>
                </a:lnTo>
                <a:lnTo>
                  <a:pt x="3031445" y="3738329"/>
                </a:lnTo>
                <a:lnTo>
                  <a:pt x="0" y="37383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6548674" y="6491163"/>
            <a:ext cx="3627690" cy="2783428"/>
          </a:xfrm>
          <a:custGeom>
            <a:avLst/>
            <a:gdLst/>
            <a:ahLst/>
            <a:cxnLst/>
            <a:rect l="l" t="t" r="r" b="b"/>
            <a:pathLst>
              <a:path w="3627690" h="2783428">
                <a:moveTo>
                  <a:pt x="0" y="0"/>
                </a:moveTo>
                <a:lnTo>
                  <a:pt x="3627690" y="0"/>
                </a:lnTo>
                <a:lnTo>
                  <a:pt x="3627690" y="2783428"/>
                </a:lnTo>
                <a:lnTo>
                  <a:pt x="0" y="278342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5" name="Group 15"/>
          <p:cNvGrpSpPr/>
          <p:nvPr/>
        </p:nvGrpSpPr>
        <p:grpSpPr>
          <a:xfrm>
            <a:off x="16409618" y="-514350"/>
            <a:ext cx="2203504" cy="1969916"/>
            <a:chOff x="0" y="0"/>
            <a:chExt cx="580347" cy="518826"/>
          </a:xfrm>
        </p:grpSpPr>
        <p:sp>
          <p:nvSpPr>
            <p:cNvPr id="16" name="Freeform 16"/>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7" name="TextBox 17"/>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7258854" y="2195277"/>
            <a:ext cx="8965314" cy="1777281"/>
          </a:xfrm>
          <a:prstGeom prst="rect">
            <a:avLst/>
          </a:prstGeom>
        </p:spPr>
        <p:txBody>
          <a:bodyPr lIns="0" tIns="0" rIns="0" bIns="0" rtlCol="0" anchor="t">
            <a:spAutoFit/>
          </a:bodyPr>
          <a:lstStyle/>
          <a:p>
            <a:pPr algn="ctr">
              <a:lnSpc>
                <a:spcPts val="4806"/>
              </a:lnSpc>
            </a:pPr>
            <a:r>
              <a:rPr lang="en-US" sz="3433" dirty="0">
                <a:solidFill>
                  <a:srgbClr val="3B2C27"/>
                </a:solidFill>
                <a:latin typeface="Jua"/>
                <a:ea typeface="Jua"/>
                <a:cs typeface="Jua"/>
                <a:sym typeface="Jua"/>
              </a:rPr>
              <a:t>Trisman Tegar Wiratama  	H071221023</a:t>
            </a:r>
          </a:p>
          <a:p>
            <a:pPr algn="ctr">
              <a:lnSpc>
                <a:spcPts val="4806"/>
              </a:lnSpc>
            </a:pPr>
            <a:r>
              <a:rPr lang="en-US" sz="3433" dirty="0">
                <a:solidFill>
                  <a:srgbClr val="3B2C27"/>
                </a:solidFill>
                <a:latin typeface="Jua"/>
                <a:ea typeface="Jua"/>
                <a:cs typeface="Jua"/>
                <a:sym typeface="Jua"/>
              </a:rPr>
              <a:t>Ammar </a:t>
            </a:r>
            <a:r>
              <a:rPr lang="en-US" sz="3433" dirty="0" err="1">
                <a:solidFill>
                  <a:srgbClr val="3B2C27"/>
                </a:solidFill>
                <a:latin typeface="Jua"/>
                <a:ea typeface="Jua"/>
                <a:cs typeface="Jua"/>
                <a:sym typeface="Jua"/>
              </a:rPr>
              <a:t>Tyo</a:t>
            </a:r>
            <a:r>
              <a:rPr lang="en-US" sz="3433" dirty="0">
                <a:solidFill>
                  <a:srgbClr val="3B2C27"/>
                </a:solidFill>
                <a:latin typeface="Jua"/>
                <a:ea typeface="Jua"/>
                <a:cs typeface="Jua"/>
                <a:sym typeface="Jua"/>
              </a:rPr>
              <a:t> </a:t>
            </a:r>
            <a:r>
              <a:rPr lang="en-US" sz="3433" dirty="0" err="1">
                <a:solidFill>
                  <a:srgbClr val="3B2C27"/>
                </a:solidFill>
                <a:latin typeface="Jua"/>
                <a:ea typeface="Jua"/>
                <a:cs typeface="Jua"/>
                <a:sym typeface="Jua"/>
              </a:rPr>
              <a:t>Pasaribu</a:t>
            </a:r>
            <a:r>
              <a:rPr lang="en-US" sz="3433" dirty="0">
                <a:solidFill>
                  <a:srgbClr val="3B2C27"/>
                </a:solidFill>
                <a:latin typeface="Jua"/>
                <a:ea typeface="Jua"/>
                <a:cs typeface="Jua"/>
                <a:sym typeface="Jua"/>
              </a:rPr>
              <a:t>   	H071221079</a:t>
            </a:r>
          </a:p>
          <a:p>
            <a:pPr algn="ctr">
              <a:lnSpc>
                <a:spcPts val="4806"/>
              </a:lnSpc>
              <a:spcBef>
                <a:spcPct val="0"/>
              </a:spcBef>
            </a:pPr>
            <a:r>
              <a:rPr lang="en-US" sz="3433" dirty="0" err="1">
                <a:solidFill>
                  <a:srgbClr val="3B2C27"/>
                </a:solidFill>
                <a:latin typeface="Jua"/>
                <a:ea typeface="Jua"/>
                <a:cs typeface="Jua"/>
                <a:sym typeface="Jua"/>
              </a:rPr>
              <a:t>Shaff</a:t>
            </a:r>
            <a:r>
              <a:rPr lang="en-US" sz="3433" dirty="0">
                <a:solidFill>
                  <a:srgbClr val="3B2C27"/>
                </a:solidFill>
                <a:latin typeface="Jua"/>
                <a:ea typeface="Jua"/>
                <a:cs typeface="Jua"/>
                <a:sym typeface="Jua"/>
              </a:rPr>
              <a:t> </a:t>
            </a:r>
            <a:r>
              <a:rPr lang="en-US" sz="3433" dirty="0" err="1">
                <a:solidFill>
                  <a:srgbClr val="3B2C27"/>
                </a:solidFill>
                <a:latin typeface="Jua"/>
                <a:ea typeface="Jua"/>
                <a:cs typeface="Jua"/>
                <a:sym typeface="Jua"/>
              </a:rPr>
              <a:t>Salihin</a:t>
            </a:r>
            <a:r>
              <a:rPr lang="en-US" sz="3433" dirty="0">
                <a:solidFill>
                  <a:srgbClr val="3B2C27"/>
                </a:solidFill>
                <a:latin typeface="Jua"/>
                <a:ea typeface="Jua"/>
                <a:cs typeface="Jua"/>
                <a:sym typeface="Jua"/>
              </a:rPr>
              <a:t>    			H071221093</a:t>
            </a:r>
          </a:p>
        </p:txBody>
      </p:sp>
      <p:sp>
        <p:nvSpPr>
          <p:cNvPr id="19" name="TextBox 19"/>
          <p:cNvSpPr txBox="1"/>
          <p:nvPr/>
        </p:nvSpPr>
        <p:spPr>
          <a:xfrm>
            <a:off x="1792252" y="1379366"/>
            <a:ext cx="5113172" cy="1860420"/>
          </a:xfrm>
          <a:prstGeom prst="rect">
            <a:avLst/>
          </a:prstGeom>
        </p:spPr>
        <p:txBody>
          <a:bodyPr lIns="0" tIns="0" rIns="0" bIns="0" rtlCol="0" anchor="t">
            <a:spAutoFit/>
          </a:bodyPr>
          <a:lstStyle/>
          <a:p>
            <a:pPr marL="0" lvl="0" indent="0" algn="l">
              <a:lnSpc>
                <a:spcPts val="6841"/>
              </a:lnSpc>
              <a:spcBef>
                <a:spcPct val="0"/>
              </a:spcBef>
            </a:pPr>
            <a:r>
              <a:rPr lang="en-US" sz="6054">
                <a:solidFill>
                  <a:srgbClr val="3B2C27"/>
                </a:solidFill>
                <a:latin typeface="Mango AC"/>
                <a:ea typeface="Mango AC"/>
                <a:cs typeface="Mango AC"/>
                <a:sym typeface="Mango AC"/>
              </a:rPr>
              <a:t>Anggota Kelompok</a:t>
            </a:r>
          </a:p>
        </p:txBody>
      </p:sp>
      <p:sp>
        <p:nvSpPr>
          <p:cNvPr id="20" name="TextBox 20"/>
          <p:cNvSpPr txBox="1"/>
          <p:nvPr/>
        </p:nvSpPr>
        <p:spPr>
          <a:xfrm>
            <a:off x="17134388" y="210919"/>
            <a:ext cx="37698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754474" y="1944785"/>
            <a:ext cx="8779051" cy="3617944"/>
          </a:xfrm>
          <a:custGeom>
            <a:avLst/>
            <a:gdLst/>
            <a:ahLst/>
            <a:cxnLst/>
            <a:rect l="l" t="t" r="r" b="b"/>
            <a:pathLst>
              <a:path w="8779051" h="3617944">
                <a:moveTo>
                  <a:pt x="0" y="0"/>
                </a:moveTo>
                <a:lnTo>
                  <a:pt x="8779052" y="0"/>
                </a:lnTo>
                <a:lnTo>
                  <a:pt x="8779052" y="3617944"/>
                </a:lnTo>
                <a:lnTo>
                  <a:pt x="0" y="3617944"/>
                </a:lnTo>
                <a:lnTo>
                  <a:pt x="0" y="0"/>
                </a:lnTo>
                <a:close/>
              </a:path>
            </a:pathLst>
          </a:custGeom>
          <a:blipFill>
            <a:blip r:embed="rId2"/>
            <a:stretch>
              <a:fillRect/>
            </a:stretch>
          </a:blipFill>
        </p:spPr>
      </p:sp>
      <p:sp>
        <p:nvSpPr>
          <p:cNvPr id="9" name="Freeform 9"/>
          <p:cNvSpPr/>
          <p:nvPr/>
        </p:nvSpPr>
        <p:spPr>
          <a:xfrm>
            <a:off x="4734199" y="5734179"/>
            <a:ext cx="8819602" cy="3634655"/>
          </a:xfrm>
          <a:custGeom>
            <a:avLst/>
            <a:gdLst/>
            <a:ahLst/>
            <a:cxnLst/>
            <a:rect l="l" t="t" r="r" b="b"/>
            <a:pathLst>
              <a:path w="8819602" h="3634655">
                <a:moveTo>
                  <a:pt x="0" y="0"/>
                </a:moveTo>
                <a:lnTo>
                  <a:pt x="8819602" y="0"/>
                </a:lnTo>
                <a:lnTo>
                  <a:pt x="8819602" y="3634655"/>
                </a:lnTo>
                <a:lnTo>
                  <a:pt x="0" y="3634655"/>
                </a:lnTo>
                <a:lnTo>
                  <a:pt x="0" y="0"/>
                </a:lnTo>
                <a:close/>
              </a:path>
            </a:pathLst>
          </a:custGeom>
          <a:blipFill>
            <a:blip r:embed="rId3"/>
            <a:stretch>
              <a:fillRect/>
            </a:stretch>
          </a:blipFill>
        </p:spPr>
      </p:sp>
      <p:sp>
        <p:nvSpPr>
          <p:cNvPr id="10" name="TextBox 10"/>
          <p:cNvSpPr txBox="1"/>
          <p:nvPr/>
        </p:nvSpPr>
        <p:spPr>
          <a:xfrm>
            <a:off x="4484041" y="971550"/>
            <a:ext cx="8604715" cy="801450"/>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learning curve</a:t>
            </a:r>
          </a:p>
        </p:txBody>
      </p:sp>
      <p:sp>
        <p:nvSpPr>
          <p:cNvPr id="11" name="TextBox 11"/>
          <p:cNvSpPr txBox="1"/>
          <p:nvPr/>
        </p:nvSpPr>
        <p:spPr>
          <a:xfrm>
            <a:off x="1365750" y="1820960"/>
            <a:ext cx="1910849" cy="432362"/>
          </a:xfrm>
          <a:prstGeom prst="rect">
            <a:avLst/>
          </a:prstGeom>
        </p:spPr>
        <p:txBody>
          <a:bodyPr wrap="square" lIns="0" tIns="0" rIns="0" bIns="0" rtlCol="0" anchor="t">
            <a:spAutoFit/>
          </a:bodyPr>
          <a:lstStyle/>
          <a:p>
            <a:pPr algn="just">
              <a:lnSpc>
                <a:spcPts val="3800"/>
              </a:lnSpc>
            </a:pPr>
            <a:r>
              <a:rPr lang="en-US" sz="2714" dirty="0">
                <a:solidFill>
                  <a:srgbClr val="3B2C27"/>
                </a:solidFill>
                <a:latin typeface="Jua"/>
                <a:ea typeface="Jua"/>
                <a:cs typeface="Jua"/>
                <a:sym typeface="Jua"/>
              </a:rPr>
              <a:t>*Pekan 2</a:t>
            </a:r>
          </a:p>
        </p:txBody>
      </p:sp>
      <p:grpSp>
        <p:nvGrpSpPr>
          <p:cNvPr id="12" name="Group 12"/>
          <p:cNvGrpSpPr/>
          <p:nvPr/>
        </p:nvGrpSpPr>
        <p:grpSpPr>
          <a:xfrm>
            <a:off x="16409618" y="-514350"/>
            <a:ext cx="2203504" cy="1969916"/>
            <a:chOff x="0" y="0"/>
            <a:chExt cx="580347" cy="518826"/>
          </a:xfrm>
        </p:grpSpPr>
        <p:sp>
          <p:nvSpPr>
            <p:cNvPr id="13" name="Freeform 13"/>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4" name="TextBox 14"/>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828762" y="1935484"/>
            <a:ext cx="8630476" cy="3556714"/>
          </a:xfrm>
          <a:custGeom>
            <a:avLst/>
            <a:gdLst/>
            <a:ahLst/>
            <a:cxnLst/>
            <a:rect l="l" t="t" r="r" b="b"/>
            <a:pathLst>
              <a:path w="8630476" h="3556714">
                <a:moveTo>
                  <a:pt x="0" y="0"/>
                </a:moveTo>
                <a:lnTo>
                  <a:pt x="8630476" y="0"/>
                </a:lnTo>
                <a:lnTo>
                  <a:pt x="8630476" y="3556714"/>
                </a:lnTo>
                <a:lnTo>
                  <a:pt x="0" y="3556714"/>
                </a:lnTo>
                <a:lnTo>
                  <a:pt x="0" y="0"/>
                </a:lnTo>
                <a:close/>
              </a:path>
            </a:pathLst>
          </a:custGeom>
          <a:blipFill>
            <a:blip r:embed="rId2"/>
            <a:stretch>
              <a:fillRect/>
            </a:stretch>
          </a:blipFill>
        </p:spPr>
      </p:sp>
      <p:sp>
        <p:nvSpPr>
          <p:cNvPr id="9" name="Freeform 9"/>
          <p:cNvSpPr/>
          <p:nvPr/>
        </p:nvSpPr>
        <p:spPr>
          <a:xfrm>
            <a:off x="4771855" y="5654682"/>
            <a:ext cx="8744289" cy="3603618"/>
          </a:xfrm>
          <a:custGeom>
            <a:avLst/>
            <a:gdLst/>
            <a:ahLst/>
            <a:cxnLst/>
            <a:rect l="l" t="t" r="r" b="b"/>
            <a:pathLst>
              <a:path w="8744289" h="3603618">
                <a:moveTo>
                  <a:pt x="0" y="0"/>
                </a:moveTo>
                <a:lnTo>
                  <a:pt x="8744290" y="0"/>
                </a:lnTo>
                <a:lnTo>
                  <a:pt x="8744290" y="3603618"/>
                </a:lnTo>
                <a:lnTo>
                  <a:pt x="0" y="3603618"/>
                </a:lnTo>
                <a:lnTo>
                  <a:pt x="0" y="0"/>
                </a:lnTo>
                <a:close/>
              </a:path>
            </a:pathLst>
          </a:custGeom>
          <a:blipFill>
            <a:blip r:embed="rId3"/>
            <a:stretch>
              <a:fillRect/>
            </a:stretch>
          </a:blipFill>
        </p:spPr>
      </p:sp>
      <p:sp>
        <p:nvSpPr>
          <p:cNvPr id="10" name="TextBox 10"/>
          <p:cNvSpPr txBox="1"/>
          <p:nvPr/>
        </p:nvSpPr>
        <p:spPr>
          <a:xfrm>
            <a:off x="4484041" y="971550"/>
            <a:ext cx="8604715" cy="801450"/>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learning curve</a:t>
            </a:r>
          </a:p>
        </p:txBody>
      </p:sp>
      <p:sp>
        <p:nvSpPr>
          <p:cNvPr id="11" name="TextBox 11"/>
          <p:cNvSpPr txBox="1"/>
          <p:nvPr/>
        </p:nvSpPr>
        <p:spPr>
          <a:xfrm>
            <a:off x="1365750" y="1820960"/>
            <a:ext cx="2063249" cy="432362"/>
          </a:xfrm>
          <a:prstGeom prst="rect">
            <a:avLst/>
          </a:prstGeom>
        </p:spPr>
        <p:txBody>
          <a:bodyPr wrap="square" lIns="0" tIns="0" rIns="0" bIns="0" rtlCol="0" anchor="t">
            <a:spAutoFit/>
          </a:bodyPr>
          <a:lstStyle/>
          <a:p>
            <a:pPr algn="just">
              <a:lnSpc>
                <a:spcPts val="3800"/>
              </a:lnSpc>
            </a:pPr>
            <a:r>
              <a:rPr lang="en-US" sz="2714" dirty="0">
                <a:solidFill>
                  <a:srgbClr val="3B2C27"/>
                </a:solidFill>
                <a:latin typeface="Jua"/>
                <a:ea typeface="Jua"/>
                <a:cs typeface="Jua"/>
                <a:sym typeface="Jua"/>
              </a:rPr>
              <a:t>*Pekan 3</a:t>
            </a:r>
          </a:p>
        </p:txBody>
      </p:sp>
      <p:grpSp>
        <p:nvGrpSpPr>
          <p:cNvPr id="12" name="Group 12"/>
          <p:cNvGrpSpPr/>
          <p:nvPr/>
        </p:nvGrpSpPr>
        <p:grpSpPr>
          <a:xfrm>
            <a:off x="16409618" y="-514350"/>
            <a:ext cx="2203504" cy="1969916"/>
            <a:chOff x="0" y="0"/>
            <a:chExt cx="580347" cy="518826"/>
          </a:xfrm>
        </p:grpSpPr>
        <p:sp>
          <p:nvSpPr>
            <p:cNvPr id="13" name="Freeform 13"/>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4" name="TextBox 14"/>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823523" y="2013731"/>
            <a:ext cx="8640954" cy="3561032"/>
          </a:xfrm>
          <a:custGeom>
            <a:avLst/>
            <a:gdLst/>
            <a:ahLst/>
            <a:cxnLst/>
            <a:rect l="l" t="t" r="r" b="b"/>
            <a:pathLst>
              <a:path w="8640954" h="3561032">
                <a:moveTo>
                  <a:pt x="0" y="0"/>
                </a:moveTo>
                <a:lnTo>
                  <a:pt x="8640954" y="0"/>
                </a:lnTo>
                <a:lnTo>
                  <a:pt x="8640954" y="3561032"/>
                </a:lnTo>
                <a:lnTo>
                  <a:pt x="0" y="3561032"/>
                </a:lnTo>
                <a:lnTo>
                  <a:pt x="0" y="0"/>
                </a:lnTo>
                <a:close/>
              </a:path>
            </a:pathLst>
          </a:custGeom>
          <a:blipFill>
            <a:blip r:embed="rId2"/>
            <a:stretch>
              <a:fillRect/>
            </a:stretch>
          </a:blipFill>
        </p:spPr>
      </p:sp>
      <p:sp>
        <p:nvSpPr>
          <p:cNvPr id="9" name="Freeform 9"/>
          <p:cNvSpPr/>
          <p:nvPr/>
        </p:nvSpPr>
        <p:spPr>
          <a:xfrm>
            <a:off x="4709956" y="5603663"/>
            <a:ext cx="8868088" cy="3654637"/>
          </a:xfrm>
          <a:custGeom>
            <a:avLst/>
            <a:gdLst/>
            <a:ahLst/>
            <a:cxnLst/>
            <a:rect l="l" t="t" r="r" b="b"/>
            <a:pathLst>
              <a:path w="8868088" h="3654637">
                <a:moveTo>
                  <a:pt x="0" y="0"/>
                </a:moveTo>
                <a:lnTo>
                  <a:pt x="8868088" y="0"/>
                </a:lnTo>
                <a:lnTo>
                  <a:pt x="8868088" y="3654637"/>
                </a:lnTo>
                <a:lnTo>
                  <a:pt x="0" y="3654637"/>
                </a:lnTo>
                <a:lnTo>
                  <a:pt x="0" y="0"/>
                </a:lnTo>
                <a:close/>
              </a:path>
            </a:pathLst>
          </a:custGeom>
          <a:blipFill>
            <a:blip r:embed="rId3"/>
            <a:stretch>
              <a:fillRect/>
            </a:stretch>
          </a:blipFill>
        </p:spPr>
      </p:sp>
      <p:sp>
        <p:nvSpPr>
          <p:cNvPr id="10" name="TextBox 10"/>
          <p:cNvSpPr txBox="1"/>
          <p:nvPr/>
        </p:nvSpPr>
        <p:spPr>
          <a:xfrm>
            <a:off x="4484041" y="971550"/>
            <a:ext cx="8604715" cy="801450"/>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learning curve</a:t>
            </a:r>
          </a:p>
        </p:txBody>
      </p:sp>
      <p:sp>
        <p:nvSpPr>
          <p:cNvPr id="11" name="TextBox 11"/>
          <p:cNvSpPr txBox="1"/>
          <p:nvPr/>
        </p:nvSpPr>
        <p:spPr>
          <a:xfrm>
            <a:off x="1365750" y="1820960"/>
            <a:ext cx="1758449" cy="432362"/>
          </a:xfrm>
          <a:prstGeom prst="rect">
            <a:avLst/>
          </a:prstGeom>
        </p:spPr>
        <p:txBody>
          <a:bodyPr wrap="square" lIns="0" tIns="0" rIns="0" bIns="0" rtlCol="0" anchor="t">
            <a:spAutoFit/>
          </a:bodyPr>
          <a:lstStyle/>
          <a:p>
            <a:pPr algn="just">
              <a:lnSpc>
                <a:spcPts val="3800"/>
              </a:lnSpc>
            </a:pPr>
            <a:r>
              <a:rPr lang="en-US" sz="2714" dirty="0">
                <a:solidFill>
                  <a:srgbClr val="3B2C27"/>
                </a:solidFill>
                <a:latin typeface="Jua"/>
                <a:ea typeface="Jua"/>
                <a:cs typeface="Jua"/>
                <a:sym typeface="Jua"/>
              </a:rPr>
              <a:t>*Pekan 4</a:t>
            </a:r>
          </a:p>
        </p:txBody>
      </p:sp>
      <p:grpSp>
        <p:nvGrpSpPr>
          <p:cNvPr id="12" name="Group 12"/>
          <p:cNvGrpSpPr/>
          <p:nvPr/>
        </p:nvGrpSpPr>
        <p:grpSpPr>
          <a:xfrm>
            <a:off x="16409618" y="-514350"/>
            <a:ext cx="2203504" cy="1969916"/>
            <a:chOff x="0" y="0"/>
            <a:chExt cx="580347" cy="518826"/>
          </a:xfrm>
        </p:grpSpPr>
        <p:sp>
          <p:nvSpPr>
            <p:cNvPr id="13" name="Freeform 13"/>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4" name="TextBox 14"/>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409618" y="-514350"/>
            <a:ext cx="2203504" cy="1969916"/>
            <a:chOff x="0" y="0"/>
            <a:chExt cx="580347" cy="518826"/>
          </a:xfrm>
        </p:grpSpPr>
        <p:sp>
          <p:nvSpPr>
            <p:cNvPr id="9" name="Freeform 9"/>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0" name="TextBox 10"/>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027864" y="2086399"/>
            <a:ext cx="2859915" cy="3176050"/>
          </a:xfrm>
          <a:custGeom>
            <a:avLst/>
            <a:gdLst/>
            <a:ahLst/>
            <a:cxnLst/>
            <a:rect l="l" t="t" r="r" b="b"/>
            <a:pathLst>
              <a:path w="2859915" h="3176050">
                <a:moveTo>
                  <a:pt x="0" y="0"/>
                </a:moveTo>
                <a:lnTo>
                  <a:pt x="2859915" y="0"/>
                </a:lnTo>
                <a:lnTo>
                  <a:pt x="2859915" y="3176051"/>
                </a:lnTo>
                <a:lnTo>
                  <a:pt x="0" y="3176051"/>
                </a:lnTo>
                <a:lnTo>
                  <a:pt x="0" y="0"/>
                </a:lnTo>
                <a:close/>
              </a:path>
            </a:pathLst>
          </a:custGeom>
          <a:blipFill>
            <a:blip r:embed="rId2"/>
            <a:stretch>
              <a:fillRect/>
            </a:stretch>
          </a:blipFill>
        </p:spPr>
      </p:sp>
      <p:sp>
        <p:nvSpPr>
          <p:cNvPr id="12" name="Freeform 12"/>
          <p:cNvSpPr/>
          <p:nvPr/>
        </p:nvSpPr>
        <p:spPr>
          <a:xfrm>
            <a:off x="8173529" y="2086399"/>
            <a:ext cx="2859915" cy="3176050"/>
          </a:xfrm>
          <a:custGeom>
            <a:avLst/>
            <a:gdLst/>
            <a:ahLst/>
            <a:cxnLst/>
            <a:rect l="l" t="t" r="r" b="b"/>
            <a:pathLst>
              <a:path w="2859915" h="3176050">
                <a:moveTo>
                  <a:pt x="0" y="0"/>
                </a:moveTo>
                <a:lnTo>
                  <a:pt x="2859916" y="0"/>
                </a:lnTo>
                <a:lnTo>
                  <a:pt x="2859916" y="3176051"/>
                </a:lnTo>
                <a:lnTo>
                  <a:pt x="0" y="3176051"/>
                </a:lnTo>
                <a:lnTo>
                  <a:pt x="0" y="0"/>
                </a:lnTo>
                <a:close/>
              </a:path>
            </a:pathLst>
          </a:custGeom>
          <a:blipFill>
            <a:blip r:embed="rId3"/>
            <a:stretch>
              <a:fillRect/>
            </a:stretch>
          </a:blipFill>
        </p:spPr>
      </p:sp>
      <p:sp>
        <p:nvSpPr>
          <p:cNvPr id="13" name="Freeform 13"/>
          <p:cNvSpPr/>
          <p:nvPr/>
        </p:nvSpPr>
        <p:spPr>
          <a:xfrm>
            <a:off x="11319195" y="2086399"/>
            <a:ext cx="2859915" cy="3176050"/>
          </a:xfrm>
          <a:custGeom>
            <a:avLst/>
            <a:gdLst/>
            <a:ahLst/>
            <a:cxnLst/>
            <a:rect l="l" t="t" r="r" b="b"/>
            <a:pathLst>
              <a:path w="2859915" h="3176050">
                <a:moveTo>
                  <a:pt x="0" y="0"/>
                </a:moveTo>
                <a:lnTo>
                  <a:pt x="2859915" y="0"/>
                </a:lnTo>
                <a:lnTo>
                  <a:pt x="2859915" y="3176051"/>
                </a:lnTo>
                <a:lnTo>
                  <a:pt x="0" y="3176051"/>
                </a:lnTo>
                <a:lnTo>
                  <a:pt x="0" y="0"/>
                </a:lnTo>
                <a:close/>
              </a:path>
            </a:pathLst>
          </a:custGeom>
          <a:blipFill>
            <a:blip r:embed="rId4"/>
            <a:stretch>
              <a:fillRect/>
            </a:stretch>
          </a:blipFill>
        </p:spPr>
      </p:sp>
      <p:sp>
        <p:nvSpPr>
          <p:cNvPr id="14" name="Freeform 14"/>
          <p:cNvSpPr/>
          <p:nvPr/>
        </p:nvSpPr>
        <p:spPr>
          <a:xfrm>
            <a:off x="14462964" y="2086399"/>
            <a:ext cx="2859915" cy="3176050"/>
          </a:xfrm>
          <a:custGeom>
            <a:avLst/>
            <a:gdLst/>
            <a:ahLst/>
            <a:cxnLst/>
            <a:rect l="l" t="t" r="r" b="b"/>
            <a:pathLst>
              <a:path w="2859915" h="3176050">
                <a:moveTo>
                  <a:pt x="0" y="0"/>
                </a:moveTo>
                <a:lnTo>
                  <a:pt x="2859915" y="0"/>
                </a:lnTo>
                <a:lnTo>
                  <a:pt x="2859915" y="3176051"/>
                </a:lnTo>
                <a:lnTo>
                  <a:pt x="0" y="3176051"/>
                </a:lnTo>
                <a:lnTo>
                  <a:pt x="0" y="0"/>
                </a:lnTo>
                <a:close/>
              </a:path>
            </a:pathLst>
          </a:custGeom>
          <a:blipFill>
            <a:blip r:embed="rId5"/>
            <a:stretch>
              <a:fillRect/>
            </a:stretch>
          </a:blipFill>
        </p:spPr>
      </p:sp>
      <p:sp>
        <p:nvSpPr>
          <p:cNvPr id="15" name="Freeform 15"/>
          <p:cNvSpPr/>
          <p:nvPr/>
        </p:nvSpPr>
        <p:spPr>
          <a:xfrm>
            <a:off x="5027864" y="5891100"/>
            <a:ext cx="2859915" cy="3176050"/>
          </a:xfrm>
          <a:custGeom>
            <a:avLst/>
            <a:gdLst/>
            <a:ahLst/>
            <a:cxnLst/>
            <a:rect l="l" t="t" r="r" b="b"/>
            <a:pathLst>
              <a:path w="2859915" h="3176050">
                <a:moveTo>
                  <a:pt x="0" y="0"/>
                </a:moveTo>
                <a:lnTo>
                  <a:pt x="2859915" y="0"/>
                </a:lnTo>
                <a:lnTo>
                  <a:pt x="2859915" y="3176050"/>
                </a:lnTo>
                <a:lnTo>
                  <a:pt x="0" y="3176050"/>
                </a:lnTo>
                <a:lnTo>
                  <a:pt x="0" y="0"/>
                </a:lnTo>
                <a:close/>
              </a:path>
            </a:pathLst>
          </a:custGeom>
          <a:blipFill>
            <a:blip r:embed="rId6"/>
            <a:stretch>
              <a:fillRect/>
            </a:stretch>
          </a:blipFill>
        </p:spPr>
      </p:sp>
      <p:sp>
        <p:nvSpPr>
          <p:cNvPr id="16" name="Freeform 16"/>
          <p:cNvSpPr/>
          <p:nvPr/>
        </p:nvSpPr>
        <p:spPr>
          <a:xfrm>
            <a:off x="8173677" y="5891100"/>
            <a:ext cx="2859915" cy="3176050"/>
          </a:xfrm>
          <a:custGeom>
            <a:avLst/>
            <a:gdLst/>
            <a:ahLst/>
            <a:cxnLst/>
            <a:rect l="l" t="t" r="r" b="b"/>
            <a:pathLst>
              <a:path w="2859915" h="3176050">
                <a:moveTo>
                  <a:pt x="0" y="0"/>
                </a:moveTo>
                <a:lnTo>
                  <a:pt x="2859916" y="0"/>
                </a:lnTo>
                <a:lnTo>
                  <a:pt x="2859916" y="3176050"/>
                </a:lnTo>
                <a:lnTo>
                  <a:pt x="0" y="3176050"/>
                </a:lnTo>
                <a:lnTo>
                  <a:pt x="0" y="0"/>
                </a:lnTo>
                <a:close/>
              </a:path>
            </a:pathLst>
          </a:custGeom>
          <a:blipFill>
            <a:blip r:embed="rId7"/>
            <a:stretch>
              <a:fillRect/>
            </a:stretch>
          </a:blipFill>
        </p:spPr>
      </p:sp>
      <p:sp>
        <p:nvSpPr>
          <p:cNvPr id="17" name="Freeform 17"/>
          <p:cNvSpPr/>
          <p:nvPr/>
        </p:nvSpPr>
        <p:spPr>
          <a:xfrm>
            <a:off x="11319343" y="5891100"/>
            <a:ext cx="2859915" cy="3176050"/>
          </a:xfrm>
          <a:custGeom>
            <a:avLst/>
            <a:gdLst/>
            <a:ahLst/>
            <a:cxnLst/>
            <a:rect l="l" t="t" r="r" b="b"/>
            <a:pathLst>
              <a:path w="2859915" h="3176050">
                <a:moveTo>
                  <a:pt x="0" y="0"/>
                </a:moveTo>
                <a:lnTo>
                  <a:pt x="2859915" y="0"/>
                </a:lnTo>
                <a:lnTo>
                  <a:pt x="2859915" y="3176050"/>
                </a:lnTo>
                <a:lnTo>
                  <a:pt x="0" y="3176050"/>
                </a:lnTo>
                <a:lnTo>
                  <a:pt x="0" y="0"/>
                </a:lnTo>
                <a:close/>
              </a:path>
            </a:pathLst>
          </a:custGeom>
          <a:blipFill>
            <a:blip r:embed="rId8"/>
            <a:stretch>
              <a:fillRect/>
            </a:stretch>
          </a:blipFill>
        </p:spPr>
      </p:sp>
      <p:sp>
        <p:nvSpPr>
          <p:cNvPr id="18" name="Freeform 18"/>
          <p:cNvSpPr/>
          <p:nvPr/>
        </p:nvSpPr>
        <p:spPr>
          <a:xfrm>
            <a:off x="14465008" y="5891100"/>
            <a:ext cx="2859915" cy="3176050"/>
          </a:xfrm>
          <a:custGeom>
            <a:avLst/>
            <a:gdLst/>
            <a:ahLst/>
            <a:cxnLst/>
            <a:rect l="l" t="t" r="r" b="b"/>
            <a:pathLst>
              <a:path w="2859915" h="3176050">
                <a:moveTo>
                  <a:pt x="0" y="0"/>
                </a:moveTo>
                <a:lnTo>
                  <a:pt x="2859916" y="0"/>
                </a:lnTo>
                <a:lnTo>
                  <a:pt x="2859916" y="3176050"/>
                </a:lnTo>
                <a:lnTo>
                  <a:pt x="0" y="3176050"/>
                </a:lnTo>
                <a:lnTo>
                  <a:pt x="0" y="0"/>
                </a:lnTo>
                <a:close/>
              </a:path>
            </a:pathLst>
          </a:custGeom>
          <a:blipFill>
            <a:blip r:embed="rId9"/>
            <a:stretch>
              <a:fillRect/>
            </a:stretch>
          </a:blipFill>
        </p:spPr>
      </p:sp>
      <p:sp>
        <p:nvSpPr>
          <p:cNvPr id="19" name="TextBox 19"/>
          <p:cNvSpPr txBox="1"/>
          <p:nvPr/>
        </p:nvSpPr>
        <p:spPr>
          <a:xfrm>
            <a:off x="4510554" y="804110"/>
            <a:ext cx="8604715" cy="801437"/>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Organik</a:t>
            </a:r>
          </a:p>
        </p:txBody>
      </p:sp>
      <p:sp>
        <p:nvSpPr>
          <p:cNvPr id="20" name="TextBox 20"/>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23</a:t>
            </a:r>
          </a:p>
        </p:txBody>
      </p:sp>
      <p:sp>
        <p:nvSpPr>
          <p:cNvPr id="21" name="TextBox 21"/>
          <p:cNvSpPr txBox="1"/>
          <p:nvPr/>
        </p:nvSpPr>
        <p:spPr>
          <a:xfrm>
            <a:off x="1275806" y="3319030"/>
            <a:ext cx="3889911" cy="801437"/>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VGG16</a:t>
            </a:r>
          </a:p>
        </p:txBody>
      </p:sp>
      <p:sp>
        <p:nvSpPr>
          <p:cNvPr id="22" name="TextBox 22"/>
          <p:cNvSpPr txBox="1"/>
          <p:nvPr/>
        </p:nvSpPr>
        <p:spPr>
          <a:xfrm>
            <a:off x="738125" y="7138875"/>
            <a:ext cx="4855200" cy="801437"/>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Resnet</a:t>
            </a:r>
          </a:p>
        </p:txBody>
      </p:sp>
      <p:sp>
        <p:nvSpPr>
          <p:cNvPr id="23" name="TextBox 23"/>
          <p:cNvSpPr txBox="1"/>
          <p:nvPr/>
        </p:nvSpPr>
        <p:spPr>
          <a:xfrm>
            <a:off x="4742114" y="5396898"/>
            <a:ext cx="3889911" cy="494201"/>
          </a:xfrm>
          <a:prstGeom prst="rect">
            <a:avLst/>
          </a:prstGeom>
        </p:spPr>
        <p:txBody>
          <a:bodyPr lIns="0" tIns="0" rIns="0" bIns="0" rtlCol="0" anchor="t">
            <a:spAutoFit/>
          </a:bodyPr>
          <a:lstStyle/>
          <a:p>
            <a:pPr algn="ctr">
              <a:lnSpc>
                <a:spcPts val="3498"/>
              </a:lnSpc>
            </a:pPr>
            <a:r>
              <a:rPr lang="en-US" sz="3095">
                <a:solidFill>
                  <a:srgbClr val="3B2C27"/>
                </a:solidFill>
                <a:latin typeface="Mango AC"/>
                <a:ea typeface="Mango AC"/>
                <a:cs typeface="Mango AC"/>
                <a:sym typeface="Mango AC"/>
              </a:rPr>
              <a:t>Pekan 1</a:t>
            </a:r>
          </a:p>
        </p:txBody>
      </p:sp>
      <p:sp>
        <p:nvSpPr>
          <p:cNvPr id="24" name="TextBox 24"/>
          <p:cNvSpPr txBox="1"/>
          <p:nvPr/>
        </p:nvSpPr>
        <p:spPr>
          <a:xfrm>
            <a:off x="7658680" y="5396898"/>
            <a:ext cx="3889911" cy="494201"/>
          </a:xfrm>
          <a:prstGeom prst="rect">
            <a:avLst/>
          </a:prstGeom>
        </p:spPr>
        <p:txBody>
          <a:bodyPr lIns="0" tIns="0" rIns="0" bIns="0" rtlCol="0" anchor="t">
            <a:spAutoFit/>
          </a:bodyPr>
          <a:lstStyle/>
          <a:p>
            <a:pPr algn="ctr">
              <a:lnSpc>
                <a:spcPts val="3498"/>
              </a:lnSpc>
            </a:pPr>
            <a:r>
              <a:rPr lang="en-US" sz="3095">
                <a:solidFill>
                  <a:srgbClr val="3B2C27"/>
                </a:solidFill>
                <a:latin typeface="Mango AC"/>
                <a:ea typeface="Mango AC"/>
                <a:cs typeface="Mango AC"/>
                <a:sym typeface="Mango AC"/>
              </a:rPr>
              <a:t>Pekan 2</a:t>
            </a:r>
          </a:p>
        </p:txBody>
      </p:sp>
      <p:sp>
        <p:nvSpPr>
          <p:cNvPr id="25" name="TextBox 25"/>
          <p:cNvSpPr txBox="1"/>
          <p:nvPr/>
        </p:nvSpPr>
        <p:spPr>
          <a:xfrm>
            <a:off x="10573052" y="5396898"/>
            <a:ext cx="3889911" cy="494201"/>
          </a:xfrm>
          <a:prstGeom prst="rect">
            <a:avLst/>
          </a:prstGeom>
        </p:spPr>
        <p:txBody>
          <a:bodyPr lIns="0" tIns="0" rIns="0" bIns="0" rtlCol="0" anchor="t">
            <a:spAutoFit/>
          </a:bodyPr>
          <a:lstStyle/>
          <a:p>
            <a:pPr algn="ctr">
              <a:lnSpc>
                <a:spcPts val="3498"/>
              </a:lnSpc>
            </a:pPr>
            <a:r>
              <a:rPr lang="en-US" sz="3095">
                <a:solidFill>
                  <a:srgbClr val="3B2C27"/>
                </a:solidFill>
                <a:latin typeface="Mango AC"/>
                <a:ea typeface="Mango AC"/>
                <a:cs typeface="Mango AC"/>
                <a:sym typeface="Mango AC"/>
              </a:rPr>
              <a:t>Pekan 3</a:t>
            </a:r>
          </a:p>
        </p:txBody>
      </p:sp>
      <p:sp>
        <p:nvSpPr>
          <p:cNvPr id="26" name="TextBox 26"/>
          <p:cNvSpPr txBox="1"/>
          <p:nvPr/>
        </p:nvSpPr>
        <p:spPr>
          <a:xfrm>
            <a:off x="13950011" y="5396898"/>
            <a:ext cx="3889911" cy="494201"/>
          </a:xfrm>
          <a:prstGeom prst="rect">
            <a:avLst/>
          </a:prstGeom>
        </p:spPr>
        <p:txBody>
          <a:bodyPr lIns="0" tIns="0" rIns="0" bIns="0" rtlCol="0" anchor="t">
            <a:spAutoFit/>
          </a:bodyPr>
          <a:lstStyle/>
          <a:p>
            <a:pPr algn="ctr">
              <a:lnSpc>
                <a:spcPts val="3498"/>
              </a:lnSpc>
            </a:pPr>
            <a:r>
              <a:rPr lang="en-US" sz="3095">
                <a:solidFill>
                  <a:srgbClr val="3B2C27"/>
                </a:solidFill>
                <a:latin typeface="Mango AC"/>
                <a:ea typeface="Mango AC"/>
                <a:cs typeface="Mango AC"/>
                <a:sym typeface="Mango AC"/>
              </a:rPr>
              <a:t>Pekan 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409618" y="-514350"/>
            <a:ext cx="2203504" cy="1969916"/>
            <a:chOff x="0" y="0"/>
            <a:chExt cx="580347" cy="518826"/>
          </a:xfrm>
        </p:grpSpPr>
        <p:sp>
          <p:nvSpPr>
            <p:cNvPr id="9" name="Freeform 9"/>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0" name="TextBox 10"/>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059478" y="6053025"/>
            <a:ext cx="2886232" cy="3205275"/>
          </a:xfrm>
          <a:custGeom>
            <a:avLst/>
            <a:gdLst/>
            <a:ahLst/>
            <a:cxnLst/>
            <a:rect l="l" t="t" r="r" b="b"/>
            <a:pathLst>
              <a:path w="2886232" h="3205275">
                <a:moveTo>
                  <a:pt x="0" y="0"/>
                </a:moveTo>
                <a:lnTo>
                  <a:pt x="2886232" y="0"/>
                </a:lnTo>
                <a:lnTo>
                  <a:pt x="2886232" y="3205275"/>
                </a:lnTo>
                <a:lnTo>
                  <a:pt x="0" y="3205275"/>
                </a:lnTo>
                <a:lnTo>
                  <a:pt x="0" y="0"/>
                </a:lnTo>
                <a:close/>
              </a:path>
            </a:pathLst>
          </a:custGeom>
          <a:blipFill>
            <a:blip r:embed="rId2"/>
            <a:stretch>
              <a:fillRect/>
            </a:stretch>
          </a:blipFill>
        </p:spPr>
      </p:sp>
      <p:sp>
        <p:nvSpPr>
          <p:cNvPr id="12" name="Freeform 12"/>
          <p:cNvSpPr/>
          <p:nvPr/>
        </p:nvSpPr>
        <p:spPr>
          <a:xfrm>
            <a:off x="5117408" y="2348866"/>
            <a:ext cx="2770371" cy="3076608"/>
          </a:xfrm>
          <a:custGeom>
            <a:avLst/>
            <a:gdLst/>
            <a:ahLst/>
            <a:cxnLst/>
            <a:rect l="l" t="t" r="r" b="b"/>
            <a:pathLst>
              <a:path w="2770371" h="3076608">
                <a:moveTo>
                  <a:pt x="0" y="0"/>
                </a:moveTo>
                <a:lnTo>
                  <a:pt x="2770371" y="0"/>
                </a:lnTo>
                <a:lnTo>
                  <a:pt x="2770371" y="3076607"/>
                </a:lnTo>
                <a:lnTo>
                  <a:pt x="0" y="3076607"/>
                </a:lnTo>
                <a:lnTo>
                  <a:pt x="0" y="0"/>
                </a:lnTo>
                <a:close/>
              </a:path>
            </a:pathLst>
          </a:custGeom>
          <a:blipFill>
            <a:blip r:embed="rId3"/>
            <a:stretch>
              <a:fillRect/>
            </a:stretch>
          </a:blipFill>
        </p:spPr>
      </p:sp>
      <p:sp>
        <p:nvSpPr>
          <p:cNvPr id="13" name="Freeform 13"/>
          <p:cNvSpPr/>
          <p:nvPr/>
        </p:nvSpPr>
        <p:spPr>
          <a:xfrm>
            <a:off x="8246433" y="6108036"/>
            <a:ext cx="2787160" cy="3095252"/>
          </a:xfrm>
          <a:custGeom>
            <a:avLst/>
            <a:gdLst/>
            <a:ahLst/>
            <a:cxnLst/>
            <a:rect l="l" t="t" r="r" b="b"/>
            <a:pathLst>
              <a:path w="2787160" h="3095252">
                <a:moveTo>
                  <a:pt x="0" y="0"/>
                </a:moveTo>
                <a:lnTo>
                  <a:pt x="2787160" y="0"/>
                </a:lnTo>
                <a:lnTo>
                  <a:pt x="2787160" y="3095252"/>
                </a:lnTo>
                <a:lnTo>
                  <a:pt x="0" y="3095252"/>
                </a:lnTo>
                <a:lnTo>
                  <a:pt x="0" y="0"/>
                </a:lnTo>
                <a:close/>
              </a:path>
            </a:pathLst>
          </a:custGeom>
          <a:blipFill>
            <a:blip r:embed="rId4"/>
            <a:stretch>
              <a:fillRect/>
            </a:stretch>
          </a:blipFill>
        </p:spPr>
      </p:sp>
      <p:sp>
        <p:nvSpPr>
          <p:cNvPr id="14" name="Freeform 14"/>
          <p:cNvSpPr/>
          <p:nvPr/>
        </p:nvSpPr>
        <p:spPr>
          <a:xfrm>
            <a:off x="8179192" y="2348866"/>
            <a:ext cx="2848591" cy="3163474"/>
          </a:xfrm>
          <a:custGeom>
            <a:avLst/>
            <a:gdLst/>
            <a:ahLst/>
            <a:cxnLst/>
            <a:rect l="l" t="t" r="r" b="b"/>
            <a:pathLst>
              <a:path w="2848591" h="3163474">
                <a:moveTo>
                  <a:pt x="0" y="0"/>
                </a:moveTo>
                <a:lnTo>
                  <a:pt x="2848591" y="0"/>
                </a:lnTo>
                <a:lnTo>
                  <a:pt x="2848591" y="3163474"/>
                </a:lnTo>
                <a:lnTo>
                  <a:pt x="0" y="3163474"/>
                </a:lnTo>
                <a:lnTo>
                  <a:pt x="0" y="0"/>
                </a:lnTo>
                <a:close/>
              </a:path>
            </a:pathLst>
          </a:custGeom>
          <a:blipFill>
            <a:blip r:embed="rId5"/>
            <a:stretch>
              <a:fillRect/>
            </a:stretch>
          </a:blipFill>
        </p:spPr>
      </p:sp>
      <p:sp>
        <p:nvSpPr>
          <p:cNvPr id="15" name="Freeform 15"/>
          <p:cNvSpPr/>
          <p:nvPr/>
        </p:nvSpPr>
        <p:spPr>
          <a:xfrm>
            <a:off x="11180445" y="6108036"/>
            <a:ext cx="2769565" cy="3075712"/>
          </a:xfrm>
          <a:custGeom>
            <a:avLst/>
            <a:gdLst/>
            <a:ahLst/>
            <a:cxnLst/>
            <a:rect l="l" t="t" r="r" b="b"/>
            <a:pathLst>
              <a:path w="2769565" h="3075712">
                <a:moveTo>
                  <a:pt x="0" y="0"/>
                </a:moveTo>
                <a:lnTo>
                  <a:pt x="2769566" y="0"/>
                </a:lnTo>
                <a:lnTo>
                  <a:pt x="2769566" y="3075713"/>
                </a:lnTo>
                <a:lnTo>
                  <a:pt x="0" y="3075713"/>
                </a:lnTo>
                <a:lnTo>
                  <a:pt x="0" y="0"/>
                </a:lnTo>
                <a:close/>
              </a:path>
            </a:pathLst>
          </a:custGeom>
          <a:blipFill>
            <a:blip r:embed="rId6"/>
            <a:stretch>
              <a:fillRect/>
            </a:stretch>
          </a:blipFill>
        </p:spPr>
      </p:sp>
      <p:sp>
        <p:nvSpPr>
          <p:cNvPr id="16" name="Freeform 16"/>
          <p:cNvSpPr/>
          <p:nvPr/>
        </p:nvSpPr>
        <p:spPr>
          <a:xfrm>
            <a:off x="11117205" y="2348866"/>
            <a:ext cx="2896047" cy="3216175"/>
          </a:xfrm>
          <a:custGeom>
            <a:avLst/>
            <a:gdLst/>
            <a:ahLst/>
            <a:cxnLst/>
            <a:rect l="l" t="t" r="r" b="b"/>
            <a:pathLst>
              <a:path w="2896047" h="3216175">
                <a:moveTo>
                  <a:pt x="0" y="0"/>
                </a:moveTo>
                <a:lnTo>
                  <a:pt x="2896046" y="0"/>
                </a:lnTo>
                <a:lnTo>
                  <a:pt x="2896046" y="3216175"/>
                </a:lnTo>
                <a:lnTo>
                  <a:pt x="0" y="3216175"/>
                </a:lnTo>
                <a:lnTo>
                  <a:pt x="0" y="0"/>
                </a:lnTo>
                <a:close/>
              </a:path>
            </a:pathLst>
          </a:custGeom>
          <a:blipFill>
            <a:blip r:embed="rId5"/>
            <a:stretch>
              <a:fillRect/>
            </a:stretch>
          </a:blipFill>
        </p:spPr>
      </p:sp>
      <p:sp>
        <p:nvSpPr>
          <p:cNvPr id="17" name="Freeform 17"/>
          <p:cNvSpPr/>
          <p:nvPr/>
        </p:nvSpPr>
        <p:spPr>
          <a:xfrm>
            <a:off x="14426494" y="6037805"/>
            <a:ext cx="2832806" cy="3145944"/>
          </a:xfrm>
          <a:custGeom>
            <a:avLst/>
            <a:gdLst/>
            <a:ahLst/>
            <a:cxnLst/>
            <a:rect l="l" t="t" r="r" b="b"/>
            <a:pathLst>
              <a:path w="2832806" h="3145944">
                <a:moveTo>
                  <a:pt x="0" y="0"/>
                </a:moveTo>
                <a:lnTo>
                  <a:pt x="2832806" y="0"/>
                </a:lnTo>
                <a:lnTo>
                  <a:pt x="2832806" y="3145944"/>
                </a:lnTo>
                <a:lnTo>
                  <a:pt x="0" y="3145944"/>
                </a:lnTo>
                <a:lnTo>
                  <a:pt x="0" y="0"/>
                </a:lnTo>
                <a:close/>
              </a:path>
            </a:pathLst>
          </a:custGeom>
          <a:blipFill>
            <a:blip r:embed="rId7"/>
            <a:stretch>
              <a:fillRect/>
            </a:stretch>
          </a:blipFill>
        </p:spPr>
      </p:sp>
      <p:sp>
        <p:nvSpPr>
          <p:cNvPr id="18" name="Freeform 18"/>
          <p:cNvSpPr/>
          <p:nvPr/>
        </p:nvSpPr>
        <p:spPr>
          <a:xfrm>
            <a:off x="14308526" y="2348866"/>
            <a:ext cx="2929786" cy="3253644"/>
          </a:xfrm>
          <a:custGeom>
            <a:avLst/>
            <a:gdLst/>
            <a:ahLst/>
            <a:cxnLst/>
            <a:rect l="l" t="t" r="r" b="b"/>
            <a:pathLst>
              <a:path w="2929786" h="3253644">
                <a:moveTo>
                  <a:pt x="0" y="0"/>
                </a:moveTo>
                <a:lnTo>
                  <a:pt x="2929787" y="0"/>
                </a:lnTo>
                <a:lnTo>
                  <a:pt x="2929787" y="3253644"/>
                </a:lnTo>
                <a:lnTo>
                  <a:pt x="0" y="3253644"/>
                </a:lnTo>
                <a:lnTo>
                  <a:pt x="0" y="0"/>
                </a:lnTo>
                <a:close/>
              </a:path>
            </a:pathLst>
          </a:custGeom>
          <a:blipFill>
            <a:blip r:embed="rId5"/>
            <a:stretch>
              <a:fillRect/>
            </a:stretch>
          </a:blipFill>
        </p:spPr>
      </p:sp>
      <p:sp>
        <p:nvSpPr>
          <p:cNvPr id="19" name="TextBox 19"/>
          <p:cNvSpPr txBox="1"/>
          <p:nvPr/>
        </p:nvSpPr>
        <p:spPr>
          <a:xfrm>
            <a:off x="4510554" y="804110"/>
            <a:ext cx="8604715" cy="801437"/>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Anorganik</a:t>
            </a:r>
          </a:p>
        </p:txBody>
      </p:sp>
      <p:sp>
        <p:nvSpPr>
          <p:cNvPr id="20" name="TextBox 20"/>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24</a:t>
            </a:r>
          </a:p>
        </p:txBody>
      </p:sp>
      <p:sp>
        <p:nvSpPr>
          <p:cNvPr id="21" name="TextBox 21"/>
          <p:cNvSpPr txBox="1"/>
          <p:nvPr/>
        </p:nvSpPr>
        <p:spPr>
          <a:xfrm>
            <a:off x="1422472" y="3546394"/>
            <a:ext cx="3889911" cy="801437"/>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VGG16</a:t>
            </a:r>
          </a:p>
        </p:txBody>
      </p:sp>
      <p:sp>
        <p:nvSpPr>
          <p:cNvPr id="22" name="TextBox 22"/>
          <p:cNvSpPr txBox="1"/>
          <p:nvPr/>
        </p:nvSpPr>
        <p:spPr>
          <a:xfrm>
            <a:off x="939828" y="7181483"/>
            <a:ext cx="4855200" cy="801437"/>
          </a:xfrm>
          <a:prstGeom prst="rect">
            <a:avLst/>
          </a:prstGeom>
        </p:spPr>
        <p:txBody>
          <a:bodyPr lIns="0" tIns="0" rIns="0" bIns="0" rtlCol="0" anchor="t">
            <a:spAutoFit/>
          </a:bodyPr>
          <a:lstStyle/>
          <a:p>
            <a:pPr algn="ctr">
              <a:lnSpc>
                <a:spcPts val="5532"/>
              </a:lnSpc>
            </a:pPr>
            <a:r>
              <a:rPr lang="en-US" sz="4895">
                <a:solidFill>
                  <a:srgbClr val="3B2C27"/>
                </a:solidFill>
                <a:latin typeface="Mango AC"/>
                <a:ea typeface="Mango AC"/>
                <a:cs typeface="Mango AC"/>
                <a:sym typeface="Mango AC"/>
              </a:rPr>
              <a:t>Resnet</a:t>
            </a:r>
          </a:p>
        </p:txBody>
      </p:sp>
      <p:sp>
        <p:nvSpPr>
          <p:cNvPr id="23" name="TextBox 23"/>
          <p:cNvSpPr txBox="1"/>
          <p:nvPr/>
        </p:nvSpPr>
        <p:spPr>
          <a:xfrm>
            <a:off x="4742114" y="5396898"/>
            <a:ext cx="3889911" cy="494201"/>
          </a:xfrm>
          <a:prstGeom prst="rect">
            <a:avLst/>
          </a:prstGeom>
        </p:spPr>
        <p:txBody>
          <a:bodyPr lIns="0" tIns="0" rIns="0" bIns="0" rtlCol="0" anchor="t">
            <a:spAutoFit/>
          </a:bodyPr>
          <a:lstStyle/>
          <a:p>
            <a:pPr algn="ctr">
              <a:lnSpc>
                <a:spcPts val="3498"/>
              </a:lnSpc>
            </a:pPr>
            <a:r>
              <a:rPr lang="en-US" sz="3095">
                <a:solidFill>
                  <a:srgbClr val="3B2C27"/>
                </a:solidFill>
                <a:latin typeface="Mango AC"/>
                <a:ea typeface="Mango AC"/>
                <a:cs typeface="Mango AC"/>
                <a:sym typeface="Mango AC"/>
              </a:rPr>
              <a:t>Pekan 1</a:t>
            </a:r>
          </a:p>
        </p:txBody>
      </p:sp>
      <p:sp>
        <p:nvSpPr>
          <p:cNvPr id="24" name="TextBox 24"/>
          <p:cNvSpPr txBox="1"/>
          <p:nvPr/>
        </p:nvSpPr>
        <p:spPr>
          <a:xfrm>
            <a:off x="7658680" y="5396898"/>
            <a:ext cx="3889911" cy="494201"/>
          </a:xfrm>
          <a:prstGeom prst="rect">
            <a:avLst/>
          </a:prstGeom>
        </p:spPr>
        <p:txBody>
          <a:bodyPr lIns="0" tIns="0" rIns="0" bIns="0" rtlCol="0" anchor="t">
            <a:spAutoFit/>
          </a:bodyPr>
          <a:lstStyle/>
          <a:p>
            <a:pPr algn="ctr">
              <a:lnSpc>
                <a:spcPts val="3498"/>
              </a:lnSpc>
            </a:pPr>
            <a:r>
              <a:rPr lang="en-US" sz="3095">
                <a:solidFill>
                  <a:srgbClr val="3B2C27"/>
                </a:solidFill>
                <a:latin typeface="Mango AC"/>
                <a:ea typeface="Mango AC"/>
                <a:cs typeface="Mango AC"/>
                <a:sym typeface="Mango AC"/>
              </a:rPr>
              <a:t>Pekan 2</a:t>
            </a:r>
          </a:p>
        </p:txBody>
      </p:sp>
      <p:sp>
        <p:nvSpPr>
          <p:cNvPr id="25" name="TextBox 25"/>
          <p:cNvSpPr txBox="1"/>
          <p:nvPr/>
        </p:nvSpPr>
        <p:spPr>
          <a:xfrm>
            <a:off x="10573052" y="5396898"/>
            <a:ext cx="3889911" cy="494201"/>
          </a:xfrm>
          <a:prstGeom prst="rect">
            <a:avLst/>
          </a:prstGeom>
        </p:spPr>
        <p:txBody>
          <a:bodyPr lIns="0" tIns="0" rIns="0" bIns="0" rtlCol="0" anchor="t">
            <a:spAutoFit/>
          </a:bodyPr>
          <a:lstStyle/>
          <a:p>
            <a:pPr algn="ctr">
              <a:lnSpc>
                <a:spcPts val="3498"/>
              </a:lnSpc>
            </a:pPr>
            <a:r>
              <a:rPr lang="en-US" sz="3095">
                <a:solidFill>
                  <a:srgbClr val="3B2C27"/>
                </a:solidFill>
                <a:latin typeface="Mango AC"/>
                <a:ea typeface="Mango AC"/>
                <a:cs typeface="Mango AC"/>
                <a:sym typeface="Mango AC"/>
              </a:rPr>
              <a:t>Pekan 3</a:t>
            </a:r>
          </a:p>
        </p:txBody>
      </p:sp>
      <p:sp>
        <p:nvSpPr>
          <p:cNvPr id="26" name="TextBox 26"/>
          <p:cNvSpPr txBox="1"/>
          <p:nvPr/>
        </p:nvSpPr>
        <p:spPr>
          <a:xfrm>
            <a:off x="13950011" y="5396898"/>
            <a:ext cx="3889911" cy="494201"/>
          </a:xfrm>
          <a:prstGeom prst="rect">
            <a:avLst/>
          </a:prstGeom>
        </p:spPr>
        <p:txBody>
          <a:bodyPr lIns="0" tIns="0" rIns="0" bIns="0" rtlCol="0" anchor="t">
            <a:spAutoFit/>
          </a:bodyPr>
          <a:lstStyle/>
          <a:p>
            <a:pPr algn="ctr">
              <a:lnSpc>
                <a:spcPts val="3498"/>
              </a:lnSpc>
            </a:pPr>
            <a:r>
              <a:rPr lang="en-US" sz="3095">
                <a:solidFill>
                  <a:srgbClr val="3B2C27"/>
                </a:solidFill>
                <a:latin typeface="Mango AC"/>
                <a:ea typeface="Mango AC"/>
                <a:cs typeface="Mango AC"/>
                <a:sym typeface="Mango AC"/>
              </a:rPr>
              <a:t>Pekan 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a:off x="9397505" y="1441530"/>
            <a:ext cx="5940574" cy="5378920"/>
          </a:xfrm>
          <a:custGeom>
            <a:avLst/>
            <a:gdLst/>
            <a:ahLst/>
            <a:cxnLst/>
            <a:rect l="l" t="t" r="r" b="b"/>
            <a:pathLst>
              <a:path w="5940574" h="5378920">
                <a:moveTo>
                  <a:pt x="5940574" y="0"/>
                </a:moveTo>
                <a:lnTo>
                  <a:pt x="0" y="0"/>
                </a:lnTo>
                <a:lnTo>
                  <a:pt x="0" y="5378919"/>
                </a:lnTo>
                <a:lnTo>
                  <a:pt x="5940574" y="5378919"/>
                </a:lnTo>
                <a:lnTo>
                  <a:pt x="594057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1532823" y="4627996"/>
            <a:ext cx="2268674" cy="3565059"/>
          </a:xfrm>
          <a:custGeom>
            <a:avLst/>
            <a:gdLst/>
            <a:ahLst/>
            <a:cxnLst/>
            <a:rect l="l" t="t" r="r" b="b"/>
            <a:pathLst>
              <a:path w="2268674" h="3565059">
                <a:moveTo>
                  <a:pt x="0" y="0"/>
                </a:moveTo>
                <a:lnTo>
                  <a:pt x="2268674" y="0"/>
                </a:lnTo>
                <a:lnTo>
                  <a:pt x="2268674" y="3565059"/>
                </a:lnTo>
                <a:lnTo>
                  <a:pt x="0" y="3565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112298" y="3496492"/>
            <a:ext cx="4147002" cy="5034992"/>
          </a:xfrm>
          <a:custGeom>
            <a:avLst/>
            <a:gdLst/>
            <a:ahLst/>
            <a:cxnLst/>
            <a:rect l="l" t="t" r="r" b="b"/>
            <a:pathLst>
              <a:path w="4147002" h="5034992">
                <a:moveTo>
                  <a:pt x="0" y="0"/>
                </a:moveTo>
                <a:lnTo>
                  <a:pt x="4147002" y="0"/>
                </a:lnTo>
                <a:lnTo>
                  <a:pt x="4147002" y="5034992"/>
                </a:lnTo>
                <a:lnTo>
                  <a:pt x="0" y="5034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0606038" y="6451832"/>
            <a:ext cx="1492760" cy="2393639"/>
          </a:xfrm>
          <a:custGeom>
            <a:avLst/>
            <a:gdLst/>
            <a:ahLst/>
            <a:cxnLst/>
            <a:rect l="l" t="t" r="r" b="b"/>
            <a:pathLst>
              <a:path w="1492760" h="2393639">
                <a:moveTo>
                  <a:pt x="0" y="0"/>
                </a:moveTo>
                <a:lnTo>
                  <a:pt x="1492760" y="0"/>
                </a:lnTo>
                <a:lnTo>
                  <a:pt x="1492760" y="2393638"/>
                </a:lnTo>
                <a:lnTo>
                  <a:pt x="0" y="23936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2464124" y="6410525"/>
            <a:ext cx="1992228" cy="2434945"/>
          </a:xfrm>
          <a:custGeom>
            <a:avLst/>
            <a:gdLst/>
            <a:ahLst/>
            <a:cxnLst/>
            <a:rect l="l" t="t" r="r" b="b"/>
            <a:pathLst>
              <a:path w="1992228" h="2434945">
                <a:moveTo>
                  <a:pt x="0" y="0"/>
                </a:moveTo>
                <a:lnTo>
                  <a:pt x="1992228" y="0"/>
                </a:lnTo>
                <a:lnTo>
                  <a:pt x="1992228" y="2434945"/>
                </a:lnTo>
                <a:lnTo>
                  <a:pt x="0" y="24349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455683" y="3496492"/>
            <a:ext cx="921237" cy="635653"/>
          </a:xfrm>
          <a:custGeom>
            <a:avLst/>
            <a:gdLst/>
            <a:ahLst/>
            <a:cxnLst/>
            <a:rect l="l" t="t" r="r" b="b"/>
            <a:pathLst>
              <a:path w="921237" h="635653">
                <a:moveTo>
                  <a:pt x="0" y="0"/>
                </a:moveTo>
                <a:lnTo>
                  <a:pt x="921237" y="0"/>
                </a:lnTo>
                <a:lnTo>
                  <a:pt x="921237" y="635653"/>
                </a:lnTo>
                <a:lnTo>
                  <a:pt x="0" y="6356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1455683" y="4016690"/>
            <a:ext cx="8399824" cy="3196779"/>
          </a:xfrm>
          <a:prstGeom prst="rect">
            <a:avLst/>
          </a:prstGeom>
        </p:spPr>
        <p:txBody>
          <a:bodyPr lIns="0" tIns="0" rIns="0" bIns="0" rtlCol="0" anchor="t">
            <a:spAutoFit/>
          </a:bodyPr>
          <a:lstStyle/>
          <a:p>
            <a:pPr algn="l">
              <a:lnSpc>
                <a:spcPts val="11827"/>
              </a:lnSpc>
            </a:pPr>
            <a:r>
              <a:rPr lang="en-US" sz="10466">
                <a:solidFill>
                  <a:srgbClr val="3B2C27"/>
                </a:solidFill>
                <a:latin typeface="Mango AC"/>
                <a:ea typeface="Mango AC"/>
                <a:cs typeface="Mango AC"/>
                <a:sym typeface="Mango AC"/>
              </a:rPr>
              <a:t>Sekian dan terimakasih</a:t>
            </a:r>
          </a:p>
        </p:txBody>
      </p:sp>
      <p:grpSp>
        <p:nvGrpSpPr>
          <p:cNvPr id="15" name="Group 15"/>
          <p:cNvGrpSpPr/>
          <p:nvPr/>
        </p:nvGrpSpPr>
        <p:grpSpPr>
          <a:xfrm>
            <a:off x="16409618" y="-514350"/>
            <a:ext cx="2203504" cy="1969916"/>
            <a:chOff x="0" y="0"/>
            <a:chExt cx="580347" cy="518826"/>
          </a:xfrm>
        </p:grpSpPr>
        <p:sp>
          <p:nvSpPr>
            <p:cNvPr id="16" name="Freeform 16"/>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7" name="TextBox 17"/>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6945958" y="210919"/>
            <a:ext cx="753842" cy="887117"/>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25</a:t>
            </a:r>
          </a:p>
        </p:txBody>
      </p:sp>
      <p:sp>
        <p:nvSpPr>
          <p:cNvPr id="19" name="Freeform 19"/>
          <p:cNvSpPr/>
          <p:nvPr/>
        </p:nvSpPr>
        <p:spPr>
          <a:xfrm>
            <a:off x="1233842" y="1028700"/>
            <a:ext cx="1484334" cy="1773580"/>
          </a:xfrm>
          <a:custGeom>
            <a:avLst/>
            <a:gdLst/>
            <a:ahLst/>
            <a:cxnLst/>
            <a:rect l="l" t="t" r="r" b="b"/>
            <a:pathLst>
              <a:path w="1484334" h="1773580">
                <a:moveTo>
                  <a:pt x="0" y="0"/>
                </a:moveTo>
                <a:lnTo>
                  <a:pt x="1484334" y="0"/>
                </a:lnTo>
                <a:lnTo>
                  <a:pt x="1484334" y="1773580"/>
                </a:lnTo>
                <a:lnTo>
                  <a:pt x="0" y="1773580"/>
                </a:lnTo>
                <a:lnTo>
                  <a:pt x="0" y="0"/>
                </a:lnTo>
                <a:close/>
              </a:path>
            </a:pathLst>
          </a:custGeom>
          <a:blipFill>
            <a:blip r:embed="rId1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756431" y="1775368"/>
            <a:ext cx="6911999" cy="2516689"/>
          </a:xfrm>
          <a:prstGeom prst="rect">
            <a:avLst/>
          </a:prstGeom>
        </p:spPr>
        <p:txBody>
          <a:bodyPr lIns="0" tIns="0" rIns="0" bIns="0" rtlCol="0" anchor="t">
            <a:spAutoFit/>
          </a:bodyPr>
          <a:lstStyle/>
          <a:p>
            <a:pPr marL="0" lvl="0" indent="0" algn="l">
              <a:lnSpc>
                <a:spcPts val="9248"/>
              </a:lnSpc>
              <a:spcBef>
                <a:spcPct val="0"/>
              </a:spcBef>
            </a:pPr>
            <a:r>
              <a:rPr lang="en-US" sz="8184">
                <a:solidFill>
                  <a:srgbClr val="3B2C27"/>
                </a:solidFill>
                <a:latin typeface="Mango AC"/>
                <a:ea typeface="Mango AC"/>
                <a:cs typeface="Mango AC"/>
                <a:sym typeface="Mango AC"/>
              </a:rPr>
              <a:t>Apa itu trashorter?</a:t>
            </a:r>
          </a:p>
        </p:txBody>
      </p:sp>
      <p:sp>
        <p:nvSpPr>
          <p:cNvPr id="9" name="TextBox 9"/>
          <p:cNvSpPr txBox="1"/>
          <p:nvPr/>
        </p:nvSpPr>
        <p:spPr>
          <a:xfrm>
            <a:off x="1756431" y="4394953"/>
            <a:ext cx="8811596" cy="4510405"/>
          </a:xfrm>
          <a:prstGeom prst="rect">
            <a:avLst/>
          </a:prstGeom>
        </p:spPr>
        <p:txBody>
          <a:bodyPr lIns="0" tIns="0" rIns="0" bIns="0" rtlCol="0" anchor="t">
            <a:spAutoFit/>
          </a:bodyPr>
          <a:lstStyle/>
          <a:p>
            <a:pPr algn="just">
              <a:lnSpc>
                <a:spcPts val="3919"/>
              </a:lnSpc>
              <a:spcBef>
                <a:spcPct val="0"/>
              </a:spcBef>
            </a:pPr>
            <a:r>
              <a:rPr lang="en-US" sz="2799">
                <a:solidFill>
                  <a:srgbClr val="3B2C27"/>
                </a:solidFill>
                <a:latin typeface="Jua"/>
                <a:ea typeface="Jua"/>
                <a:cs typeface="Jua"/>
                <a:sym typeface="Jua"/>
              </a:rPr>
              <a:t>Trashorter adalah sebuah solusi inovatif yang memanfaatkan teknologi deep learning untuk otomatisasi pemilahan sampah, khususnya di area kampus seperti kudapan dan depan kantin Fakultas Keperawatan Universitas Hasanuddin. Dengan mengembangkan model komputer yang mampu mengenali dan mengklasifikasikan jenis-jenis sampah berdasarkan gambar, Trashorter bertujuan untuk memisahkan sampah organik dan anorganik dengan cepat dan efisien.</a:t>
            </a:r>
          </a:p>
        </p:txBody>
      </p:sp>
      <p:sp>
        <p:nvSpPr>
          <p:cNvPr id="10" name="Freeform 10"/>
          <p:cNvSpPr/>
          <p:nvPr/>
        </p:nvSpPr>
        <p:spPr>
          <a:xfrm flipH="1">
            <a:off x="9835901" y="1218234"/>
            <a:ext cx="4181316" cy="3785992"/>
          </a:xfrm>
          <a:custGeom>
            <a:avLst/>
            <a:gdLst/>
            <a:ahLst/>
            <a:cxnLst/>
            <a:rect l="l" t="t" r="r" b="b"/>
            <a:pathLst>
              <a:path w="4181316" h="3785992">
                <a:moveTo>
                  <a:pt x="4181316" y="0"/>
                </a:moveTo>
                <a:lnTo>
                  <a:pt x="0" y="0"/>
                </a:lnTo>
                <a:lnTo>
                  <a:pt x="0" y="3785992"/>
                </a:lnTo>
                <a:lnTo>
                  <a:pt x="4181316" y="3785992"/>
                </a:lnTo>
                <a:lnTo>
                  <a:pt x="41813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1052563" y="5962238"/>
            <a:ext cx="3364086" cy="3131658"/>
          </a:xfrm>
          <a:custGeom>
            <a:avLst/>
            <a:gdLst/>
            <a:ahLst/>
            <a:cxnLst/>
            <a:rect l="l" t="t" r="r" b="b"/>
            <a:pathLst>
              <a:path w="3364086" h="3131658">
                <a:moveTo>
                  <a:pt x="0" y="0"/>
                </a:moveTo>
                <a:lnTo>
                  <a:pt x="3364085" y="0"/>
                </a:lnTo>
                <a:lnTo>
                  <a:pt x="3364085" y="3131658"/>
                </a:lnTo>
                <a:lnTo>
                  <a:pt x="0" y="31316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4112125" y="5307904"/>
            <a:ext cx="2794750" cy="3785992"/>
          </a:xfrm>
          <a:custGeom>
            <a:avLst/>
            <a:gdLst/>
            <a:ahLst/>
            <a:cxnLst/>
            <a:rect l="l" t="t" r="r" b="b"/>
            <a:pathLst>
              <a:path w="2794750" h="3785992">
                <a:moveTo>
                  <a:pt x="0" y="0"/>
                </a:moveTo>
                <a:lnTo>
                  <a:pt x="2794750" y="0"/>
                </a:lnTo>
                <a:lnTo>
                  <a:pt x="2794750" y="3785992"/>
                </a:lnTo>
                <a:lnTo>
                  <a:pt x="0" y="3785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940598" y="1193104"/>
            <a:ext cx="3966277" cy="3785992"/>
          </a:xfrm>
          <a:custGeom>
            <a:avLst/>
            <a:gdLst/>
            <a:ahLst/>
            <a:cxnLst/>
            <a:rect l="l" t="t" r="r" b="b"/>
            <a:pathLst>
              <a:path w="3966277" h="3785992">
                <a:moveTo>
                  <a:pt x="0" y="0"/>
                </a:moveTo>
                <a:lnTo>
                  <a:pt x="3966277" y="0"/>
                </a:lnTo>
                <a:lnTo>
                  <a:pt x="3966277" y="3785992"/>
                </a:lnTo>
                <a:lnTo>
                  <a:pt x="0" y="3785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a:off x="16409618" y="-514350"/>
            <a:ext cx="2203504" cy="1969916"/>
            <a:chOff x="0" y="0"/>
            <a:chExt cx="580347" cy="518826"/>
          </a:xfrm>
        </p:grpSpPr>
        <p:sp>
          <p:nvSpPr>
            <p:cNvPr id="15" name="Freeform 15"/>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6" name="TextBox 16"/>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7134388" y="210919"/>
            <a:ext cx="37698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9704916" y="2679832"/>
            <a:ext cx="6704701" cy="5851290"/>
          </a:xfrm>
          <a:prstGeom prst="rect">
            <a:avLst/>
          </a:prstGeom>
        </p:spPr>
        <p:txBody>
          <a:bodyPr lIns="0" tIns="0" rIns="0" bIns="0" rtlCol="0" anchor="t">
            <a:spAutoFit/>
          </a:bodyPr>
          <a:lstStyle/>
          <a:p>
            <a:pPr algn="just">
              <a:lnSpc>
                <a:spcPts val="3809"/>
              </a:lnSpc>
            </a:pPr>
            <a:r>
              <a:rPr lang="en-US" sz="2721">
                <a:solidFill>
                  <a:srgbClr val="3B2C27"/>
                </a:solidFill>
                <a:latin typeface="Jua"/>
                <a:ea typeface="Jua"/>
                <a:cs typeface="Jua"/>
                <a:sym typeface="Jua"/>
              </a:rPr>
              <a:t>Pengelolaan sampah di Universitas Hasanuddin menjadi tantangan serius, mengingat ribuan orang menghasilkan berbagai jenis sampah setiap hari. Pemilahan sampah organik dan anorganik merupakan langkah penting, namun metode manual seringkali tidak efisien. Dengan kemajuan teknologi Deep Learning, klasifikasi sampah kini dapat dilakukan otomatis menggunakan model Convolutional Neural Network (CNN), menawarkan solusi lebih efisien dan akurat dibandingkan metode konvensional.</a:t>
            </a:r>
          </a:p>
        </p:txBody>
      </p:sp>
      <p:sp>
        <p:nvSpPr>
          <p:cNvPr id="9" name="TextBox 9"/>
          <p:cNvSpPr txBox="1"/>
          <p:nvPr/>
        </p:nvSpPr>
        <p:spPr>
          <a:xfrm>
            <a:off x="1449235" y="1040864"/>
            <a:ext cx="5420475" cy="797229"/>
          </a:xfrm>
          <a:prstGeom prst="rect">
            <a:avLst/>
          </a:prstGeom>
        </p:spPr>
        <p:txBody>
          <a:bodyPr lIns="0" tIns="0" rIns="0" bIns="0" rtlCol="0" anchor="t">
            <a:spAutoFit/>
          </a:bodyPr>
          <a:lstStyle/>
          <a:p>
            <a:pPr algn="ctr">
              <a:lnSpc>
                <a:spcPts val="5500"/>
              </a:lnSpc>
            </a:pPr>
            <a:r>
              <a:rPr lang="en-US" sz="4867">
                <a:solidFill>
                  <a:srgbClr val="3B2C27"/>
                </a:solidFill>
                <a:latin typeface="Mango AC"/>
                <a:ea typeface="Mango AC"/>
                <a:cs typeface="Mango AC"/>
                <a:sym typeface="Mango AC"/>
              </a:rPr>
              <a:t>Latar Belakang</a:t>
            </a:r>
          </a:p>
        </p:txBody>
      </p:sp>
      <p:grpSp>
        <p:nvGrpSpPr>
          <p:cNvPr id="10" name="Group 10"/>
          <p:cNvGrpSpPr/>
          <p:nvPr/>
        </p:nvGrpSpPr>
        <p:grpSpPr>
          <a:xfrm>
            <a:off x="16409618" y="-514350"/>
            <a:ext cx="2203504" cy="1969916"/>
            <a:chOff x="0" y="0"/>
            <a:chExt cx="580347" cy="518826"/>
          </a:xfrm>
        </p:grpSpPr>
        <p:sp>
          <p:nvSpPr>
            <p:cNvPr id="11" name="Freeform 11"/>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2" name="TextBox 12"/>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134388" y="210919"/>
            <a:ext cx="37698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4</a:t>
            </a:r>
          </a:p>
        </p:txBody>
      </p:sp>
      <p:sp>
        <p:nvSpPr>
          <p:cNvPr id="14" name="Freeform 14"/>
          <p:cNvSpPr/>
          <p:nvPr/>
        </p:nvSpPr>
        <p:spPr>
          <a:xfrm>
            <a:off x="5176885" y="2650348"/>
            <a:ext cx="3222617" cy="4829536"/>
          </a:xfrm>
          <a:custGeom>
            <a:avLst/>
            <a:gdLst/>
            <a:ahLst/>
            <a:cxnLst/>
            <a:rect l="l" t="t" r="r" b="b"/>
            <a:pathLst>
              <a:path w="3222617" h="4829536">
                <a:moveTo>
                  <a:pt x="0" y="0"/>
                </a:moveTo>
                <a:lnTo>
                  <a:pt x="3222617" y="0"/>
                </a:lnTo>
                <a:lnTo>
                  <a:pt x="3222617" y="4829536"/>
                </a:lnTo>
                <a:lnTo>
                  <a:pt x="0" y="4829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769197" y="4012202"/>
            <a:ext cx="5018997" cy="4672229"/>
          </a:xfrm>
          <a:custGeom>
            <a:avLst/>
            <a:gdLst/>
            <a:ahLst/>
            <a:cxnLst/>
            <a:rect l="l" t="t" r="r" b="b"/>
            <a:pathLst>
              <a:path w="5018997" h="4672229">
                <a:moveTo>
                  <a:pt x="0" y="0"/>
                </a:moveTo>
                <a:lnTo>
                  <a:pt x="5018996" y="0"/>
                </a:lnTo>
                <a:lnTo>
                  <a:pt x="5018996" y="4672229"/>
                </a:lnTo>
                <a:lnTo>
                  <a:pt x="0" y="46722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409618" y="-514350"/>
            <a:ext cx="2203504" cy="1969916"/>
            <a:chOff x="0" y="0"/>
            <a:chExt cx="580347" cy="518826"/>
          </a:xfrm>
        </p:grpSpPr>
        <p:sp>
          <p:nvSpPr>
            <p:cNvPr id="9" name="Freeform 9"/>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0" name="TextBox 10"/>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134388" y="210919"/>
            <a:ext cx="37698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5</a:t>
            </a:r>
          </a:p>
        </p:txBody>
      </p:sp>
      <p:grpSp>
        <p:nvGrpSpPr>
          <p:cNvPr id="12" name="Group 12"/>
          <p:cNvGrpSpPr/>
          <p:nvPr/>
        </p:nvGrpSpPr>
        <p:grpSpPr>
          <a:xfrm>
            <a:off x="1451284" y="1455566"/>
            <a:ext cx="6743194" cy="4271854"/>
            <a:chOff x="0" y="0"/>
            <a:chExt cx="8990925" cy="5695806"/>
          </a:xfrm>
        </p:grpSpPr>
        <p:sp>
          <p:nvSpPr>
            <p:cNvPr id="13" name="TextBox 13"/>
            <p:cNvSpPr txBox="1"/>
            <p:nvPr/>
          </p:nvSpPr>
          <p:spPr>
            <a:xfrm>
              <a:off x="2574618" y="-57150"/>
              <a:ext cx="3841688" cy="1106192"/>
            </a:xfrm>
            <a:prstGeom prst="rect">
              <a:avLst/>
            </a:prstGeom>
          </p:spPr>
          <p:txBody>
            <a:bodyPr lIns="0" tIns="0" rIns="0" bIns="0" rtlCol="0" anchor="t">
              <a:spAutoFit/>
            </a:bodyPr>
            <a:lstStyle/>
            <a:p>
              <a:pPr algn="ctr">
                <a:lnSpc>
                  <a:spcPts val="5847"/>
                </a:lnSpc>
              </a:pPr>
              <a:r>
                <a:rPr lang="en-US" sz="5175">
                  <a:solidFill>
                    <a:srgbClr val="3B2C27"/>
                  </a:solidFill>
                  <a:latin typeface="Mango AC"/>
                  <a:ea typeface="Mango AC"/>
                  <a:cs typeface="Mango AC"/>
                  <a:sym typeface="Mango AC"/>
                </a:rPr>
                <a:t>Masalah</a:t>
              </a:r>
            </a:p>
          </p:txBody>
        </p:sp>
        <p:sp>
          <p:nvSpPr>
            <p:cNvPr id="14" name="TextBox 14"/>
            <p:cNvSpPr txBox="1"/>
            <p:nvPr/>
          </p:nvSpPr>
          <p:spPr>
            <a:xfrm>
              <a:off x="0" y="1241770"/>
              <a:ext cx="8990925" cy="4454035"/>
            </a:xfrm>
            <a:prstGeom prst="rect">
              <a:avLst/>
            </a:prstGeom>
          </p:spPr>
          <p:txBody>
            <a:bodyPr lIns="0" tIns="0" rIns="0" bIns="0" rtlCol="0" anchor="t">
              <a:spAutoFit/>
            </a:bodyPr>
            <a:lstStyle/>
            <a:p>
              <a:pPr algn="ctr">
                <a:lnSpc>
                  <a:spcPts val="3274"/>
                </a:lnSpc>
              </a:pPr>
              <a:r>
                <a:rPr lang="en-US" sz="2338">
                  <a:solidFill>
                    <a:srgbClr val="3B2C27"/>
                  </a:solidFill>
                  <a:latin typeface="Jua"/>
                  <a:ea typeface="Jua"/>
                  <a:cs typeface="Jua"/>
                  <a:sym typeface="Jua"/>
                </a:rPr>
                <a:t>Kurangnya sistem pemilahan sampah yang efektif di Universitas Hasanuddin menyebabkan tercampurnya sampah organik dan anorganik, menghambat proses daur ulang dan pengomposan. Ketiadaan dataset terorganisir juga menjadi kendala dalam pengembangan sistem otomatis berbasis kecerdasan buatan, sehingga program 3R di kampus belum optimal.</a:t>
              </a:r>
            </a:p>
          </p:txBody>
        </p:sp>
      </p:grpSp>
      <p:grpSp>
        <p:nvGrpSpPr>
          <p:cNvPr id="15" name="Group 15"/>
          <p:cNvGrpSpPr/>
          <p:nvPr/>
        </p:nvGrpSpPr>
        <p:grpSpPr>
          <a:xfrm>
            <a:off x="9320860" y="1455566"/>
            <a:ext cx="7515856" cy="4271854"/>
            <a:chOff x="0" y="0"/>
            <a:chExt cx="10021142" cy="5695806"/>
          </a:xfrm>
        </p:grpSpPr>
        <p:sp>
          <p:nvSpPr>
            <p:cNvPr id="16" name="TextBox 16"/>
            <p:cNvSpPr txBox="1"/>
            <p:nvPr/>
          </p:nvSpPr>
          <p:spPr>
            <a:xfrm>
              <a:off x="3024774" y="-57150"/>
              <a:ext cx="3971594" cy="1106192"/>
            </a:xfrm>
            <a:prstGeom prst="rect">
              <a:avLst/>
            </a:prstGeom>
          </p:spPr>
          <p:txBody>
            <a:bodyPr lIns="0" tIns="0" rIns="0" bIns="0" rtlCol="0" anchor="t">
              <a:spAutoFit/>
            </a:bodyPr>
            <a:lstStyle/>
            <a:p>
              <a:pPr algn="ctr">
                <a:lnSpc>
                  <a:spcPts val="5847"/>
                </a:lnSpc>
              </a:pPr>
              <a:r>
                <a:rPr lang="en-US" sz="5175">
                  <a:solidFill>
                    <a:srgbClr val="3B2C27"/>
                  </a:solidFill>
                  <a:latin typeface="Mango AC"/>
                  <a:ea typeface="Mango AC"/>
                  <a:cs typeface="Mango AC"/>
                  <a:sym typeface="Mango AC"/>
                </a:rPr>
                <a:t>Tujuan</a:t>
              </a:r>
            </a:p>
          </p:txBody>
        </p:sp>
        <p:sp>
          <p:nvSpPr>
            <p:cNvPr id="17" name="TextBox 17"/>
            <p:cNvSpPr txBox="1"/>
            <p:nvPr/>
          </p:nvSpPr>
          <p:spPr>
            <a:xfrm>
              <a:off x="0" y="1241770"/>
              <a:ext cx="10021142" cy="4454035"/>
            </a:xfrm>
            <a:prstGeom prst="rect">
              <a:avLst/>
            </a:prstGeom>
          </p:spPr>
          <p:txBody>
            <a:bodyPr lIns="0" tIns="0" rIns="0" bIns="0" rtlCol="0" anchor="t">
              <a:spAutoFit/>
            </a:bodyPr>
            <a:lstStyle/>
            <a:p>
              <a:pPr algn="ctr">
                <a:lnSpc>
                  <a:spcPts val="3274"/>
                </a:lnSpc>
              </a:pPr>
              <a:r>
                <a:rPr lang="en-US" sz="2338">
                  <a:solidFill>
                    <a:srgbClr val="3B2C27"/>
                  </a:solidFill>
                  <a:latin typeface="Jua"/>
                  <a:ea typeface="Jua"/>
                  <a:cs typeface="Jua"/>
                  <a:sym typeface="Jua"/>
                </a:rPr>
                <a:t>Penelitian ini bertujuan mengembangkan dataset sampah organik dan anorganik dari Universitas Hasanuddin untuk melatih model Deep Learning berbasis CNN, yaitu VGG16 dan ResNet. Dengan membandingkan kedua arsitektur, penelitian ini mencari model paling efektif untuk klasifikasi sampah otomatis. Hasilnya diharapkan mendukung pengelolaan sampah kampus yang lebih efisien dan berkelanjutan melalui solusi teknologi pemilahan otomatis.</a:t>
              </a:r>
            </a:p>
          </p:txBody>
        </p:sp>
      </p:grpSp>
      <p:sp>
        <p:nvSpPr>
          <p:cNvPr id="18" name="Freeform 18"/>
          <p:cNvSpPr/>
          <p:nvPr/>
        </p:nvSpPr>
        <p:spPr>
          <a:xfrm>
            <a:off x="3203934" y="6605970"/>
            <a:ext cx="2628574" cy="2380054"/>
          </a:xfrm>
          <a:custGeom>
            <a:avLst/>
            <a:gdLst/>
            <a:ahLst/>
            <a:cxnLst/>
            <a:rect l="l" t="t" r="r" b="b"/>
            <a:pathLst>
              <a:path w="2628574" h="2380054">
                <a:moveTo>
                  <a:pt x="0" y="0"/>
                </a:moveTo>
                <a:lnTo>
                  <a:pt x="2628574" y="0"/>
                </a:lnTo>
                <a:lnTo>
                  <a:pt x="2628574" y="2380055"/>
                </a:lnTo>
                <a:lnTo>
                  <a:pt x="0" y="2380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7141246" y="6605970"/>
            <a:ext cx="1376104" cy="2380054"/>
          </a:xfrm>
          <a:custGeom>
            <a:avLst/>
            <a:gdLst/>
            <a:ahLst/>
            <a:cxnLst/>
            <a:rect l="l" t="t" r="r" b="b"/>
            <a:pathLst>
              <a:path w="1376104" h="2380054">
                <a:moveTo>
                  <a:pt x="0" y="0"/>
                </a:moveTo>
                <a:lnTo>
                  <a:pt x="1376104" y="0"/>
                </a:lnTo>
                <a:lnTo>
                  <a:pt x="1376104" y="2380055"/>
                </a:lnTo>
                <a:lnTo>
                  <a:pt x="0" y="2380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1854911" y="6605970"/>
            <a:ext cx="1484288" cy="2380054"/>
          </a:xfrm>
          <a:custGeom>
            <a:avLst/>
            <a:gdLst/>
            <a:ahLst/>
            <a:cxnLst/>
            <a:rect l="l" t="t" r="r" b="b"/>
            <a:pathLst>
              <a:path w="1484288" h="2380054">
                <a:moveTo>
                  <a:pt x="0" y="0"/>
                </a:moveTo>
                <a:lnTo>
                  <a:pt x="1484289" y="0"/>
                </a:lnTo>
                <a:lnTo>
                  <a:pt x="1484289" y="2380055"/>
                </a:lnTo>
                <a:lnTo>
                  <a:pt x="0" y="23800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6062794" y="6605970"/>
            <a:ext cx="848165" cy="2380054"/>
          </a:xfrm>
          <a:custGeom>
            <a:avLst/>
            <a:gdLst/>
            <a:ahLst/>
            <a:cxnLst/>
            <a:rect l="l" t="t" r="r" b="b"/>
            <a:pathLst>
              <a:path w="848165" h="2380054">
                <a:moveTo>
                  <a:pt x="0" y="0"/>
                </a:moveTo>
                <a:lnTo>
                  <a:pt x="848165" y="0"/>
                </a:lnTo>
                <a:lnTo>
                  <a:pt x="848165" y="2380055"/>
                </a:lnTo>
                <a:lnTo>
                  <a:pt x="0" y="23800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3569486" y="6605970"/>
            <a:ext cx="1514580" cy="2380054"/>
          </a:xfrm>
          <a:custGeom>
            <a:avLst/>
            <a:gdLst/>
            <a:ahLst/>
            <a:cxnLst/>
            <a:rect l="l" t="t" r="r" b="b"/>
            <a:pathLst>
              <a:path w="1514580" h="2380054">
                <a:moveTo>
                  <a:pt x="0" y="0"/>
                </a:moveTo>
                <a:lnTo>
                  <a:pt x="1514580" y="0"/>
                </a:lnTo>
                <a:lnTo>
                  <a:pt x="1514580" y="2380055"/>
                </a:lnTo>
                <a:lnTo>
                  <a:pt x="0" y="23800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a:off x="8747636" y="6605970"/>
            <a:ext cx="2876989" cy="2380054"/>
          </a:xfrm>
          <a:custGeom>
            <a:avLst/>
            <a:gdLst/>
            <a:ahLst/>
            <a:cxnLst/>
            <a:rect l="l" t="t" r="r" b="b"/>
            <a:pathLst>
              <a:path w="2876989" h="2380054">
                <a:moveTo>
                  <a:pt x="0" y="0"/>
                </a:moveTo>
                <a:lnTo>
                  <a:pt x="2876989" y="0"/>
                </a:lnTo>
                <a:lnTo>
                  <a:pt x="2876989" y="2380055"/>
                </a:lnTo>
                <a:lnTo>
                  <a:pt x="0" y="23800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4629386" y="3989100"/>
            <a:ext cx="9029228" cy="5078941"/>
          </a:xfrm>
          <a:custGeom>
            <a:avLst/>
            <a:gdLst/>
            <a:ahLst/>
            <a:cxnLst/>
            <a:rect l="l" t="t" r="r" b="b"/>
            <a:pathLst>
              <a:path w="9029228" h="5078941">
                <a:moveTo>
                  <a:pt x="0" y="0"/>
                </a:moveTo>
                <a:lnTo>
                  <a:pt x="9029228" y="0"/>
                </a:lnTo>
                <a:lnTo>
                  <a:pt x="9029228" y="5078941"/>
                </a:lnTo>
                <a:lnTo>
                  <a:pt x="0" y="5078941"/>
                </a:lnTo>
                <a:lnTo>
                  <a:pt x="0" y="0"/>
                </a:lnTo>
                <a:close/>
              </a:path>
            </a:pathLst>
          </a:custGeom>
          <a:blipFill>
            <a:blip r:embed="rId2"/>
            <a:stretch>
              <a:fillRect/>
            </a:stretch>
          </a:blipFill>
        </p:spPr>
      </p:sp>
      <p:sp>
        <p:nvSpPr>
          <p:cNvPr id="9" name="TextBox 9"/>
          <p:cNvSpPr txBox="1"/>
          <p:nvPr/>
        </p:nvSpPr>
        <p:spPr>
          <a:xfrm>
            <a:off x="4841642" y="847725"/>
            <a:ext cx="8604715" cy="856703"/>
          </a:xfrm>
          <a:prstGeom prst="rect">
            <a:avLst/>
          </a:prstGeom>
        </p:spPr>
        <p:txBody>
          <a:bodyPr lIns="0" tIns="0" rIns="0" bIns="0" rtlCol="0" anchor="t">
            <a:spAutoFit/>
          </a:bodyPr>
          <a:lstStyle/>
          <a:p>
            <a:pPr algn="ctr">
              <a:lnSpc>
                <a:spcPts val="5984"/>
              </a:lnSpc>
            </a:pPr>
            <a:r>
              <a:rPr lang="en-US" sz="5295">
                <a:solidFill>
                  <a:srgbClr val="3B2C27"/>
                </a:solidFill>
                <a:latin typeface="Mango AC"/>
                <a:ea typeface="Mango AC"/>
                <a:cs typeface="Mango AC"/>
                <a:sym typeface="Mango AC"/>
              </a:rPr>
              <a:t>Sumber Dataset </a:t>
            </a:r>
          </a:p>
        </p:txBody>
      </p:sp>
      <p:sp>
        <p:nvSpPr>
          <p:cNvPr id="10" name="TextBox 10"/>
          <p:cNvSpPr txBox="1"/>
          <p:nvPr/>
        </p:nvSpPr>
        <p:spPr>
          <a:xfrm>
            <a:off x="1649016" y="1975874"/>
            <a:ext cx="3322497" cy="520012"/>
          </a:xfrm>
          <a:prstGeom prst="rect">
            <a:avLst/>
          </a:prstGeom>
        </p:spPr>
        <p:txBody>
          <a:bodyPr lIns="0" tIns="0" rIns="0" bIns="0" rtlCol="0" anchor="t">
            <a:spAutoFit/>
          </a:bodyPr>
          <a:lstStyle/>
          <a:p>
            <a:pPr algn="ctr">
              <a:lnSpc>
                <a:spcPts val="3584"/>
              </a:lnSpc>
            </a:pPr>
            <a:r>
              <a:rPr lang="en-US" sz="3171">
                <a:solidFill>
                  <a:srgbClr val="3B2C27"/>
                </a:solidFill>
                <a:latin typeface="Mango AC"/>
                <a:ea typeface="Mango AC"/>
                <a:cs typeface="Mango AC"/>
                <a:sym typeface="Mango AC"/>
              </a:rPr>
              <a:t>Foto Langsung: </a:t>
            </a:r>
          </a:p>
        </p:txBody>
      </p:sp>
      <p:sp>
        <p:nvSpPr>
          <p:cNvPr id="11" name="TextBox 11"/>
          <p:cNvSpPr txBox="1"/>
          <p:nvPr/>
        </p:nvSpPr>
        <p:spPr>
          <a:xfrm>
            <a:off x="1649016" y="2599300"/>
            <a:ext cx="14989968" cy="1080254"/>
          </a:xfrm>
          <a:prstGeom prst="rect">
            <a:avLst/>
          </a:prstGeom>
        </p:spPr>
        <p:txBody>
          <a:bodyPr lIns="0" tIns="0" rIns="0" bIns="0" rtlCol="0" anchor="t">
            <a:spAutoFit/>
          </a:bodyPr>
          <a:lstStyle/>
          <a:p>
            <a:pPr algn="l">
              <a:lnSpc>
                <a:spcPts val="4020"/>
              </a:lnSpc>
              <a:spcBef>
                <a:spcPct val="0"/>
              </a:spcBef>
            </a:pPr>
            <a:r>
              <a:rPr lang="en-US" sz="2872">
                <a:solidFill>
                  <a:srgbClr val="3B2C27"/>
                </a:solidFill>
                <a:latin typeface="Jua"/>
                <a:ea typeface="Jua"/>
                <a:cs typeface="Jua"/>
                <a:sym typeface="Jua"/>
              </a:rPr>
              <a:t>Gambar sampah diambil menggunakan kamera smartphone dari berbagai lokasi di lingkungan Universitas Hasanuddin untuk menangkap kondisi nyata sampah di kampus</a:t>
            </a:r>
          </a:p>
        </p:txBody>
      </p:sp>
      <p:sp>
        <p:nvSpPr>
          <p:cNvPr id="12" name="Freeform 12"/>
          <p:cNvSpPr/>
          <p:nvPr/>
        </p:nvSpPr>
        <p:spPr>
          <a:xfrm>
            <a:off x="14816393" y="7659675"/>
            <a:ext cx="3645181" cy="2816731"/>
          </a:xfrm>
          <a:custGeom>
            <a:avLst/>
            <a:gdLst/>
            <a:ahLst/>
            <a:cxnLst/>
            <a:rect l="l" t="t" r="r" b="b"/>
            <a:pathLst>
              <a:path w="3645181" h="2816731">
                <a:moveTo>
                  <a:pt x="0" y="0"/>
                </a:moveTo>
                <a:lnTo>
                  <a:pt x="3645181" y="0"/>
                </a:lnTo>
                <a:lnTo>
                  <a:pt x="3645181" y="2816731"/>
                </a:lnTo>
                <a:lnTo>
                  <a:pt x="0" y="2816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0" y="7659675"/>
            <a:ext cx="2734789" cy="2816731"/>
          </a:xfrm>
          <a:custGeom>
            <a:avLst/>
            <a:gdLst/>
            <a:ahLst/>
            <a:cxnLst/>
            <a:rect l="l" t="t" r="r" b="b"/>
            <a:pathLst>
              <a:path w="2734789" h="2816731">
                <a:moveTo>
                  <a:pt x="0" y="0"/>
                </a:moveTo>
                <a:lnTo>
                  <a:pt x="2734789" y="0"/>
                </a:lnTo>
                <a:lnTo>
                  <a:pt x="2734789" y="2816731"/>
                </a:lnTo>
                <a:lnTo>
                  <a:pt x="0" y="2816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6409618" y="-514350"/>
            <a:ext cx="2203504" cy="1969916"/>
            <a:chOff x="0" y="0"/>
            <a:chExt cx="580347" cy="518826"/>
          </a:xfrm>
        </p:grpSpPr>
        <p:sp>
          <p:nvSpPr>
            <p:cNvPr id="15" name="Freeform 15"/>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6" name="TextBox 16"/>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7134388" y="210919"/>
            <a:ext cx="37698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748627" y="2104339"/>
            <a:ext cx="6429773" cy="3182828"/>
          </a:xfrm>
          <a:custGeom>
            <a:avLst/>
            <a:gdLst/>
            <a:ahLst/>
            <a:cxnLst/>
            <a:rect l="l" t="t" r="r" b="b"/>
            <a:pathLst>
              <a:path w="6429773" h="3182828">
                <a:moveTo>
                  <a:pt x="0" y="0"/>
                </a:moveTo>
                <a:lnTo>
                  <a:pt x="6429773" y="0"/>
                </a:lnTo>
                <a:lnTo>
                  <a:pt x="6429773" y="3182829"/>
                </a:lnTo>
                <a:lnTo>
                  <a:pt x="0" y="3182829"/>
                </a:lnTo>
                <a:lnTo>
                  <a:pt x="0" y="0"/>
                </a:lnTo>
                <a:close/>
              </a:path>
            </a:pathLst>
          </a:custGeom>
          <a:blipFill>
            <a:blip r:embed="rId2"/>
            <a:stretch>
              <a:fillRect b="-5364"/>
            </a:stretch>
          </a:blipFill>
        </p:spPr>
      </p:sp>
      <p:sp>
        <p:nvSpPr>
          <p:cNvPr id="9" name="Freeform 9"/>
          <p:cNvSpPr/>
          <p:nvPr/>
        </p:nvSpPr>
        <p:spPr>
          <a:xfrm>
            <a:off x="9535570" y="2104339"/>
            <a:ext cx="5682896" cy="3182828"/>
          </a:xfrm>
          <a:custGeom>
            <a:avLst/>
            <a:gdLst/>
            <a:ahLst/>
            <a:cxnLst/>
            <a:rect l="l" t="t" r="r" b="b"/>
            <a:pathLst>
              <a:path w="5682896" h="3182828">
                <a:moveTo>
                  <a:pt x="0" y="0"/>
                </a:moveTo>
                <a:lnTo>
                  <a:pt x="5682896" y="0"/>
                </a:lnTo>
                <a:lnTo>
                  <a:pt x="5682896" y="3182829"/>
                </a:lnTo>
                <a:lnTo>
                  <a:pt x="0" y="3182829"/>
                </a:lnTo>
                <a:lnTo>
                  <a:pt x="0" y="0"/>
                </a:lnTo>
                <a:close/>
              </a:path>
            </a:pathLst>
          </a:custGeom>
          <a:blipFill>
            <a:blip r:embed="rId3"/>
            <a:stretch>
              <a:fillRect l="-25814" r="-6508"/>
            </a:stretch>
          </a:blipFill>
        </p:spPr>
      </p:sp>
      <p:sp>
        <p:nvSpPr>
          <p:cNvPr id="10" name="TextBox 10"/>
          <p:cNvSpPr txBox="1"/>
          <p:nvPr/>
        </p:nvSpPr>
        <p:spPr>
          <a:xfrm>
            <a:off x="1028700" y="1213436"/>
            <a:ext cx="3543243" cy="725805"/>
          </a:xfrm>
          <a:prstGeom prst="rect">
            <a:avLst/>
          </a:prstGeom>
        </p:spPr>
        <p:txBody>
          <a:bodyPr lIns="0" tIns="0" rIns="0" bIns="0" rtlCol="0" anchor="t">
            <a:spAutoFit/>
          </a:bodyPr>
          <a:lstStyle/>
          <a:p>
            <a:pPr algn="ctr">
              <a:lnSpc>
                <a:spcPts val="5085"/>
              </a:lnSpc>
            </a:pPr>
            <a:r>
              <a:rPr lang="en-US" sz="4500">
                <a:solidFill>
                  <a:srgbClr val="3B2C27"/>
                </a:solidFill>
                <a:latin typeface="Mango AC"/>
                <a:ea typeface="Mango AC"/>
                <a:cs typeface="Mango AC"/>
                <a:sym typeface="Mango AC"/>
              </a:rPr>
              <a:t>Pemetaan</a:t>
            </a:r>
          </a:p>
        </p:txBody>
      </p:sp>
      <p:sp>
        <p:nvSpPr>
          <p:cNvPr id="11" name="TextBox 11"/>
          <p:cNvSpPr txBox="1"/>
          <p:nvPr/>
        </p:nvSpPr>
        <p:spPr>
          <a:xfrm>
            <a:off x="2544256" y="5249068"/>
            <a:ext cx="4838514" cy="462915"/>
          </a:xfrm>
          <a:prstGeom prst="rect">
            <a:avLst/>
          </a:prstGeom>
        </p:spPr>
        <p:txBody>
          <a:bodyPr lIns="0" tIns="0" rIns="0" bIns="0" rtlCol="0" anchor="t">
            <a:spAutoFit/>
          </a:bodyPr>
          <a:lstStyle/>
          <a:p>
            <a:pPr algn="ctr">
              <a:lnSpc>
                <a:spcPts val="3359"/>
              </a:lnSpc>
            </a:pPr>
            <a:r>
              <a:rPr lang="en-US" sz="2400">
                <a:solidFill>
                  <a:srgbClr val="3B2C27"/>
                </a:solidFill>
                <a:latin typeface="Jua"/>
                <a:ea typeface="Jua"/>
                <a:cs typeface="Jua"/>
                <a:sym typeface="Jua"/>
              </a:rPr>
              <a:t>Area Gedung PBT FMIPA Unhas</a:t>
            </a:r>
          </a:p>
        </p:txBody>
      </p:sp>
      <p:sp>
        <p:nvSpPr>
          <p:cNvPr id="12" name="TextBox 12"/>
          <p:cNvSpPr txBox="1"/>
          <p:nvPr/>
        </p:nvSpPr>
        <p:spPr>
          <a:xfrm>
            <a:off x="10024204" y="5249068"/>
            <a:ext cx="4705627" cy="462915"/>
          </a:xfrm>
          <a:prstGeom prst="rect">
            <a:avLst/>
          </a:prstGeom>
        </p:spPr>
        <p:txBody>
          <a:bodyPr lIns="0" tIns="0" rIns="0" bIns="0" rtlCol="0" anchor="t">
            <a:spAutoFit/>
          </a:bodyPr>
          <a:lstStyle/>
          <a:p>
            <a:pPr algn="ctr">
              <a:lnSpc>
                <a:spcPts val="3359"/>
              </a:lnSpc>
            </a:pPr>
            <a:r>
              <a:rPr lang="en-US" sz="2400">
                <a:solidFill>
                  <a:srgbClr val="3B2C27"/>
                </a:solidFill>
                <a:latin typeface="Jua"/>
                <a:ea typeface="Jua"/>
                <a:cs typeface="Jua"/>
                <a:sym typeface="Jua"/>
              </a:rPr>
              <a:t>Sekitaran Lapangan FMIPA Unhas</a:t>
            </a:r>
          </a:p>
        </p:txBody>
      </p:sp>
      <p:sp>
        <p:nvSpPr>
          <p:cNvPr id="13" name="Freeform 13"/>
          <p:cNvSpPr/>
          <p:nvPr/>
        </p:nvSpPr>
        <p:spPr>
          <a:xfrm rot="1056131">
            <a:off x="15576414" y="7568854"/>
            <a:ext cx="3365773" cy="2888445"/>
          </a:xfrm>
          <a:custGeom>
            <a:avLst/>
            <a:gdLst/>
            <a:ahLst/>
            <a:cxnLst/>
            <a:rect l="l" t="t" r="r" b="b"/>
            <a:pathLst>
              <a:path w="3365773" h="2888445">
                <a:moveTo>
                  <a:pt x="0" y="0"/>
                </a:moveTo>
                <a:lnTo>
                  <a:pt x="3365772" y="0"/>
                </a:lnTo>
                <a:lnTo>
                  <a:pt x="3365772" y="2888445"/>
                </a:lnTo>
                <a:lnTo>
                  <a:pt x="0" y="2888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052451" y="5778658"/>
            <a:ext cx="5822124" cy="2809604"/>
          </a:xfrm>
          <a:custGeom>
            <a:avLst/>
            <a:gdLst/>
            <a:ahLst/>
            <a:cxnLst/>
            <a:rect l="l" t="t" r="r" b="b"/>
            <a:pathLst>
              <a:path w="5822124" h="2809604">
                <a:moveTo>
                  <a:pt x="0" y="0"/>
                </a:moveTo>
                <a:lnTo>
                  <a:pt x="5822124" y="0"/>
                </a:lnTo>
                <a:lnTo>
                  <a:pt x="5822124" y="2809604"/>
                </a:lnTo>
                <a:lnTo>
                  <a:pt x="0" y="2809604"/>
                </a:lnTo>
                <a:lnTo>
                  <a:pt x="0" y="0"/>
                </a:lnTo>
                <a:close/>
              </a:path>
            </a:pathLst>
          </a:custGeom>
          <a:blipFill>
            <a:blip r:embed="rId6"/>
            <a:stretch>
              <a:fillRect/>
            </a:stretch>
          </a:blipFill>
        </p:spPr>
      </p:sp>
      <p:sp>
        <p:nvSpPr>
          <p:cNvPr id="15" name="Freeform 15"/>
          <p:cNvSpPr/>
          <p:nvPr/>
        </p:nvSpPr>
        <p:spPr>
          <a:xfrm>
            <a:off x="9732737" y="5778658"/>
            <a:ext cx="5288561" cy="2809604"/>
          </a:xfrm>
          <a:custGeom>
            <a:avLst/>
            <a:gdLst/>
            <a:ahLst/>
            <a:cxnLst/>
            <a:rect l="l" t="t" r="r" b="b"/>
            <a:pathLst>
              <a:path w="5288561" h="2809604">
                <a:moveTo>
                  <a:pt x="0" y="0"/>
                </a:moveTo>
                <a:lnTo>
                  <a:pt x="5288562" y="0"/>
                </a:lnTo>
                <a:lnTo>
                  <a:pt x="5288562" y="2809604"/>
                </a:lnTo>
                <a:lnTo>
                  <a:pt x="0" y="2809604"/>
                </a:lnTo>
                <a:lnTo>
                  <a:pt x="0" y="0"/>
                </a:lnTo>
                <a:close/>
              </a:path>
            </a:pathLst>
          </a:custGeom>
          <a:blipFill>
            <a:blip r:embed="rId7"/>
            <a:stretch>
              <a:fillRect l="-5044" b="-3338"/>
            </a:stretch>
          </a:blipFill>
        </p:spPr>
      </p:sp>
      <p:sp>
        <p:nvSpPr>
          <p:cNvPr id="16" name="TextBox 16"/>
          <p:cNvSpPr txBox="1"/>
          <p:nvPr/>
        </p:nvSpPr>
        <p:spPr>
          <a:xfrm>
            <a:off x="3341576" y="8550162"/>
            <a:ext cx="3243874" cy="462915"/>
          </a:xfrm>
          <a:prstGeom prst="rect">
            <a:avLst/>
          </a:prstGeom>
        </p:spPr>
        <p:txBody>
          <a:bodyPr lIns="0" tIns="0" rIns="0" bIns="0" rtlCol="0" anchor="t">
            <a:spAutoFit/>
          </a:bodyPr>
          <a:lstStyle/>
          <a:p>
            <a:pPr algn="ctr">
              <a:lnSpc>
                <a:spcPts val="3359"/>
              </a:lnSpc>
            </a:pPr>
            <a:r>
              <a:rPr lang="en-US" sz="2400">
                <a:solidFill>
                  <a:srgbClr val="3B2C27"/>
                </a:solidFill>
                <a:latin typeface="Jua"/>
                <a:ea typeface="Jua"/>
                <a:cs typeface="Jua"/>
                <a:sym typeface="Jua"/>
              </a:rPr>
              <a:t>Sekitaran Kudapan BNI</a:t>
            </a:r>
          </a:p>
        </p:txBody>
      </p:sp>
      <p:sp>
        <p:nvSpPr>
          <p:cNvPr id="17" name="TextBox 17"/>
          <p:cNvSpPr txBox="1"/>
          <p:nvPr/>
        </p:nvSpPr>
        <p:spPr>
          <a:xfrm>
            <a:off x="10323540" y="8550162"/>
            <a:ext cx="4106956" cy="462915"/>
          </a:xfrm>
          <a:prstGeom prst="rect">
            <a:avLst/>
          </a:prstGeom>
        </p:spPr>
        <p:txBody>
          <a:bodyPr lIns="0" tIns="0" rIns="0" bIns="0" rtlCol="0" anchor="t">
            <a:spAutoFit/>
          </a:bodyPr>
          <a:lstStyle/>
          <a:p>
            <a:pPr algn="ctr">
              <a:lnSpc>
                <a:spcPts val="3359"/>
              </a:lnSpc>
            </a:pPr>
            <a:r>
              <a:rPr lang="en-US" sz="2400">
                <a:solidFill>
                  <a:srgbClr val="3B2C27"/>
                </a:solidFill>
                <a:latin typeface="Jua"/>
                <a:ea typeface="Jua"/>
                <a:cs typeface="Jua"/>
                <a:sym typeface="Jua"/>
              </a:rPr>
              <a:t>Area Jasmip FMIPA Unhas</a:t>
            </a:r>
          </a:p>
        </p:txBody>
      </p:sp>
      <p:grpSp>
        <p:nvGrpSpPr>
          <p:cNvPr id="18" name="Group 18"/>
          <p:cNvGrpSpPr/>
          <p:nvPr/>
        </p:nvGrpSpPr>
        <p:grpSpPr>
          <a:xfrm>
            <a:off x="16409618" y="-514350"/>
            <a:ext cx="2203504" cy="1969916"/>
            <a:chOff x="0" y="0"/>
            <a:chExt cx="580347" cy="518826"/>
          </a:xfrm>
        </p:grpSpPr>
        <p:sp>
          <p:nvSpPr>
            <p:cNvPr id="19" name="Freeform 19"/>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20" name="TextBox 20"/>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134388" y="210919"/>
            <a:ext cx="37698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52313" y="3296640"/>
            <a:ext cx="4981664" cy="5047212"/>
          </a:xfrm>
          <a:custGeom>
            <a:avLst/>
            <a:gdLst/>
            <a:ahLst/>
            <a:cxnLst/>
            <a:rect l="l" t="t" r="r" b="b"/>
            <a:pathLst>
              <a:path w="4981664" h="5047212">
                <a:moveTo>
                  <a:pt x="0" y="0"/>
                </a:moveTo>
                <a:lnTo>
                  <a:pt x="4981664" y="0"/>
                </a:lnTo>
                <a:lnTo>
                  <a:pt x="4981664" y="5047212"/>
                </a:lnTo>
                <a:lnTo>
                  <a:pt x="0" y="5047212"/>
                </a:lnTo>
                <a:lnTo>
                  <a:pt x="0" y="0"/>
                </a:lnTo>
                <a:close/>
              </a:path>
            </a:pathLst>
          </a:custGeom>
          <a:blipFill>
            <a:blip r:embed="rId2"/>
            <a:stretch>
              <a:fillRect/>
            </a:stretch>
          </a:blipFill>
        </p:spPr>
      </p:sp>
      <p:sp>
        <p:nvSpPr>
          <p:cNvPr id="9" name="Freeform 9"/>
          <p:cNvSpPr/>
          <p:nvPr/>
        </p:nvSpPr>
        <p:spPr>
          <a:xfrm>
            <a:off x="7447987" y="1290421"/>
            <a:ext cx="8852686" cy="3598523"/>
          </a:xfrm>
          <a:custGeom>
            <a:avLst/>
            <a:gdLst/>
            <a:ahLst/>
            <a:cxnLst/>
            <a:rect l="l" t="t" r="r" b="b"/>
            <a:pathLst>
              <a:path w="8852686" h="3598523">
                <a:moveTo>
                  <a:pt x="0" y="0"/>
                </a:moveTo>
                <a:lnTo>
                  <a:pt x="8852686" y="0"/>
                </a:lnTo>
                <a:lnTo>
                  <a:pt x="8852686" y="3598523"/>
                </a:lnTo>
                <a:lnTo>
                  <a:pt x="0" y="3598523"/>
                </a:lnTo>
                <a:lnTo>
                  <a:pt x="0" y="0"/>
                </a:lnTo>
                <a:close/>
              </a:path>
            </a:pathLst>
          </a:custGeom>
          <a:blipFill>
            <a:blip r:embed="rId3"/>
            <a:stretch>
              <a:fillRect/>
            </a:stretch>
          </a:blipFill>
        </p:spPr>
      </p:sp>
      <p:sp>
        <p:nvSpPr>
          <p:cNvPr id="10" name="Freeform 10"/>
          <p:cNvSpPr/>
          <p:nvPr/>
        </p:nvSpPr>
        <p:spPr>
          <a:xfrm>
            <a:off x="7447987" y="5332148"/>
            <a:ext cx="8852686" cy="3664431"/>
          </a:xfrm>
          <a:custGeom>
            <a:avLst/>
            <a:gdLst/>
            <a:ahLst/>
            <a:cxnLst/>
            <a:rect l="l" t="t" r="r" b="b"/>
            <a:pathLst>
              <a:path w="8852686" h="3664431">
                <a:moveTo>
                  <a:pt x="0" y="0"/>
                </a:moveTo>
                <a:lnTo>
                  <a:pt x="8852686" y="0"/>
                </a:lnTo>
                <a:lnTo>
                  <a:pt x="8852686" y="3664431"/>
                </a:lnTo>
                <a:lnTo>
                  <a:pt x="0" y="3664431"/>
                </a:lnTo>
                <a:lnTo>
                  <a:pt x="0" y="0"/>
                </a:lnTo>
                <a:close/>
              </a:path>
            </a:pathLst>
          </a:custGeom>
          <a:blipFill>
            <a:blip r:embed="rId4"/>
            <a:stretch>
              <a:fillRect/>
            </a:stretch>
          </a:blipFill>
        </p:spPr>
      </p:sp>
      <p:sp>
        <p:nvSpPr>
          <p:cNvPr id="11" name="TextBox 11"/>
          <p:cNvSpPr txBox="1"/>
          <p:nvPr/>
        </p:nvSpPr>
        <p:spPr>
          <a:xfrm>
            <a:off x="1610869" y="1886062"/>
            <a:ext cx="5064552" cy="1081202"/>
          </a:xfrm>
          <a:prstGeom prst="rect">
            <a:avLst/>
          </a:prstGeom>
        </p:spPr>
        <p:txBody>
          <a:bodyPr lIns="0" tIns="0" rIns="0" bIns="0" rtlCol="0" anchor="t">
            <a:spAutoFit/>
          </a:bodyPr>
          <a:lstStyle/>
          <a:p>
            <a:pPr algn="ctr">
              <a:lnSpc>
                <a:spcPts val="7482"/>
              </a:lnSpc>
            </a:pPr>
            <a:r>
              <a:rPr lang="en-US" sz="6622">
                <a:solidFill>
                  <a:srgbClr val="3B2C27"/>
                </a:solidFill>
                <a:latin typeface="Mango AC"/>
                <a:ea typeface="Mango AC"/>
                <a:cs typeface="Mango AC"/>
                <a:sym typeface="Mango AC"/>
              </a:rPr>
              <a:t>Data Excel</a:t>
            </a:r>
          </a:p>
        </p:txBody>
      </p:sp>
      <p:grpSp>
        <p:nvGrpSpPr>
          <p:cNvPr id="12" name="Group 12"/>
          <p:cNvGrpSpPr/>
          <p:nvPr/>
        </p:nvGrpSpPr>
        <p:grpSpPr>
          <a:xfrm>
            <a:off x="16409618" y="-514350"/>
            <a:ext cx="2203504" cy="1969916"/>
            <a:chOff x="0" y="0"/>
            <a:chExt cx="580347" cy="518826"/>
          </a:xfrm>
        </p:grpSpPr>
        <p:sp>
          <p:nvSpPr>
            <p:cNvPr id="13" name="Freeform 13"/>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14" name="TextBox 14"/>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7134388" y="210919"/>
            <a:ext cx="37698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8442"/>
        </a:solidFill>
        <a:effectLst/>
      </p:bgPr>
    </p:bg>
    <p:spTree>
      <p:nvGrpSpPr>
        <p:cNvPr id="1" name=""/>
        <p:cNvGrpSpPr/>
        <p:nvPr/>
      </p:nvGrpSpPr>
      <p:grpSpPr>
        <a:xfrm>
          <a:off x="0" y="0"/>
          <a:ext cx="0" cy="0"/>
          <a:chOff x="0" y="0"/>
          <a:chExt cx="0" cy="0"/>
        </a:xfrm>
      </p:grpSpPr>
      <p:grpSp>
        <p:nvGrpSpPr>
          <p:cNvPr id="2" name="Group 2"/>
          <p:cNvGrpSpPr/>
          <p:nvPr/>
        </p:nvGrpSpPr>
        <p:grpSpPr>
          <a:xfrm>
            <a:off x="457183" y="450374"/>
            <a:ext cx="17373634" cy="9386253"/>
            <a:chOff x="0" y="0"/>
            <a:chExt cx="4781250" cy="2583111"/>
          </a:xfrm>
        </p:grpSpPr>
        <p:sp>
          <p:nvSpPr>
            <p:cNvPr id="3" name="Freeform 3"/>
            <p:cNvSpPr/>
            <p:nvPr/>
          </p:nvSpPr>
          <p:spPr>
            <a:xfrm>
              <a:off x="0" y="0"/>
              <a:ext cx="4781250" cy="2583111"/>
            </a:xfrm>
            <a:custGeom>
              <a:avLst/>
              <a:gdLst/>
              <a:ahLst/>
              <a:cxnLst/>
              <a:rect l="l" t="t" r="r" b="b"/>
              <a:pathLst>
                <a:path w="4781250" h="2583111">
                  <a:moveTo>
                    <a:pt x="44561" y="0"/>
                  </a:moveTo>
                  <a:lnTo>
                    <a:pt x="4736689" y="0"/>
                  </a:lnTo>
                  <a:cubicBezTo>
                    <a:pt x="4761299" y="0"/>
                    <a:pt x="4781250" y="19951"/>
                    <a:pt x="4781250" y="44561"/>
                  </a:cubicBezTo>
                  <a:lnTo>
                    <a:pt x="4781250" y="2538550"/>
                  </a:lnTo>
                  <a:cubicBezTo>
                    <a:pt x="4781250" y="2550368"/>
                    <a:pt x="4776555" y="2561702"/>
                    <a:pt x="4768198" y="2570059"/>
                  </a:cubicBezTo>
                  <a:cubicBezTo>
                    <a:pt x="4759842" y="2578416"/>
                    <a:pt x="4748507" y="2583111"/>
                    <a:pt x="4736689" y="2583111"/>
                  </a:cubicBezTo>
                  <a:lnTo>
                    <a:pt x="44561" y="2583111"/>
                  </a:lnTo>
                  <a:cubicBezTo>
                    <a:pt x="32743" y="2583111"/>
                    <a:pt x="21409" y="2578416"/>
                    <a:pt x="13052" y="2570059"/>
                  </a:cubicBezTo>
                  <a:cubicBezTo>
                    <a:pt x="4695" y="2561702"/>
                    <a:pt x="0" y="2550368"/>
                    <a:pt x="0" y="2538550"/>
                  </a:cubicBezTo>
                  <a:lnTo>
                    <a:pt x="0" y="44561"/>
                  </a:lnTo>
                  <a:cubicBezTo>
                    <a:pt x="0" y="32743"/>
                    <a:pt x="4695" y="21409"/>
                    <a:pt x="13052" y="13052"/>
                  </a:cubicBezTo>
                  <a:cubicBezTo>
                    <a:pt x="21409" y="4695"/>
                    <a:pt x="32743" y="0"/>
                    <a:pt x="44561" y="0"/>
                  </a:cubicBezTo>
                  <a:close/>
                </a:path>
              </a:pathLst>
            </a:custGeom>
            <a:solidFill>
              <a:srgbClr val="FAC75B"/>
            </a:solidFill>
            <a:ln w="47625" cap="rnd">
              <a:solidFill>
                <a:srgbClr val="000000"/>
              </a:solidFill>
              <a:prstDash val="solid"/>
              <a:round/>
            </a:ln>
          </p:spPr>
        </p:sp>
        <p:sp>
          <p:nvSpPr>
            <p:cNvPr id="4" name="TextBox 4"/>
            <p:cNvSpPr txBox="1"/>
            <p:nvPr/>
          </p:nvSpPr>
          <p:spPr>
            <a:xfrm>
              <a:off x="0" y="-38100"/>
              <a:ext cx="4781250" cy="262121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8125" y="702091"/>
            <a:ext cx="16811750" cy="8882818"/>
            <a:chOff x="0" y="0"/>
            <a:chExt cx="4626619" cy="2444565"/>
          </a:xfrm>
        </p:grpSpPr>
        <p:sp>
          <p:nvSpPr>
            <p:cNvPr id="6" name="Freeform 6"/>
            <p:cNvSpPr/>
            <p:nvPr/>
          </p:nvSpPr>
          <p:spPr>
            <a:xfrm>
              <a:off x="0" y="0"/>
              <a:ext cx="4626619" cy="2444565"/>
            </a:xfrm>
            <a:custGeom>
              <a:avLst/>
              <a:gdLst/>
              <a:ahLst/>
              <a:cxnLst/>
              <a:rect l="l" t="t" r="r" b="b"/>
              <a:pathLst>
                <a:path w="4626619" h="2444565">
                  <a:moveTo>
                    <a:pt x="35459" y="0"/>
                  </a:moveTo>
                  <a:lnTo>
                    <a:pt x="4591160" y="0"/>
                  </a:lnTo>
                  <a:cubicBezTo>
                    <a:pt x="4610743" y="0"/>
                    <a:pt x="4626619" y="15876"/>
                    <a:pt x="4626619" y="35459"/>
                  </a:cubicBezTo>
                  <a:lnTo>
                    <a:pt x="4626619" y="2409106"/>
                  </a:lnTo>
                  <a:cubicBezTo>
                    <a:pt x="4626619" y="2428689"/>
                    <a:pt x="4610743" y="2444565"/>
                    <a:pt x="4591160" y="2444565"/>
                  </a:cubicBezTo>
                  <a:lnTo>
                    <a:pt x="35459" y="2444565"/>
                  </a:lnTo>
                  <a:cubicBezTo>
                    <a:pt x="15876" y="2444565"/>
                    <a:pt x="0" y="2428689"/>
                    <a:pt x="0" y="2409106"/>
                  </a:cubicBezTo>
                  <a:lnTo>
                    <a:pt x="0" y="35459"/>
                  </a:lnTo>
                  <a:cubicBezTo>
                    <a:pt x="0" y="15876"/>
                    <a:pt x="15876" y="0"/>
                    <a:pt x="35459" y="0"/>
                  </a:cubicBezTo>
                  <a:close/>
                </a:path>
              </a:pathLst>
            </a:custGeom>
            <a:solidFill>
              <a:srgbClr val="FFFFFF"/>
            </a:solidFill>
            <a:ln w="47625" cap="rnd">
              <a:solidFill>
                <a:srgbClr val="000000"/>
              </a:solidFill>
              <a:prstDash val="solid"/>
              <a:round/>
            </a:ln>
          </p:spPr>
        </p:sp>
        <p:sp>
          <p:nvSpPr>
            <p:cNvPr id="7" name="TextBox 7"/>
            <p:cNvSpPr txBox="1"/>
            <p:nvPr/>
          </p:nvSpPr>
          <p:spPr>
            <a:xfrm>
              <a:off x="0" y="-38100"/>
              <a:ext cx="4626619" cy="248266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791522" y="2280924"/>
            <a:ext cx="4587478" cy="2247864"/>
          </a:xfrm>
          <a:custGeom>
            <a:avLst/>
            <a:gdLst/>
            <a:ahLst/>
            <a:cxnLst/>
            <a:rect l="l" t="t" r="r" b="b"/>
            <a:pathLst>
              <a:path w="4587478" h="2247864">
                <a:moveTo>
                  <a:pt x="0" y="0"/>
                </a:moveTo>
                <a:lnTo>
                  <a:pt x="4587478" y="0"/>
                </a:lnTo>
                <a:lnTo>
                  <a:pt x="4587478" y="2247864"/>
                </a:lnTo>
                <a:lnTo>
                  <a:pt x="0" y="2247864"/>
                </a:lnTo>
                <a:lnTo>
                  <a:pt x="0" y="0"/>
                </a:lnTo>
                <a:close/>
              </a:path>
            </a:pathLst>
          </a:custGeom>
          <a:blipFill>
            <a:blip r:embed="rId2"/>
            <a:stretch>
              <a:fillRect/>
            </a:stretch>
          </a:blipFill>
        </p:spPr>
      </p:sp>
      <p:sp>
        <p:nvSpPr>
          <p:cNvPr id="9" name="Freeform 9"/>
          <p:cNvSpPr/>
          <p:nvPr/>
        </p:nvSpPr>
        <p:spPr>
          <a:xfrm>
            <a:off x="2909000" y="2214436"/>
            <a:ext cx="4760561" cy="2332675"/>
          </a:xfrm>
          <a:custGeom>
            <a:avLst/>
            <a:gdLst/>
            <a:ahLst/>
            <a:cxnLst/>
            <a:rect l="l" t="t" r="r" b="b"/>
            <a:pathLst>
              <a:path w="4760561" h="2332675">
                <a:moveTo>
                  <a:pt x="0" y="0"/>
                </a:moveTo>
                <a:lnTo>
                  <a:pt x="4760561" y="0"/>
                </a:lnTo>
                <a:lnTo>
                  <a:pt x="4760561" y="2332675"/>
                </a:lnTo>
                <a:lnTo>
                  <a:pt x="0" y="2332675"/>
                </a:lnTo>
                <a:lnTo>
                  <a:pt x="0" y="0"/>
                </a:lnTo>
                <a:close/>
              </a:path>
            </a:pathLst>
          </a:custGeom>
          <a:blipFill>
            <a:blip r:embed="rId3"/>
            <a:stretch>
              <a:fillRect/>
            </a:stretch>
          </a:blipFill>
        </p:spPr>
      </p:sp>
      <p:sp>
        <p:nvSpPr>
          <p:cNvPr id="10" name="TextBox 10"/>
          <p:cNvSpPr txBox="1"/>
          <p:nvPr/>
        </p:nvSpPr>
        <p:spPr>
          <a:xfrm>
            <a:off x="4841642" y="847725"/>
            <a:ext cx="8604715" cy="856703"/>
          </a:xfrm>
          <a:prstGeom prst="rect">
            <a:avLst/>
          </a:prstGeom>
        </p:spPr>
        <p:txBody>
          <a:bodyPr lIns="0" tIns="0" rIns="0" bIns="0" rtlCol="0" anchor="t">
            <a:spAutoFit/>
          </a:bodyPr>
          <a:lstStyle/>
          <a:p>
            <a:pPr algn="ctr">
              <a:lnSpc>
                <a:spcPts val="5984"/>
              </a:lnSpc>
            </a:pPr>
            <a:r>
              <a:rPr lang="en-US" sz="5295">
                <a:solidFill>
                  <a:srgbClr val="3B2C27"/>
                </a:solidFill>
                <a:latin typeface="Mango AC"/>
                <a:ea typeface="Mango AC"/>
                <a:cs typeface="Mango AC"/>
                <a:sym typeface="Mango AC"/>
              </a:rPr>
              <a:t>Dataset </a:t>
            </a:r>
          </a:p>
        </p:txBody>
      </p:sp>
      <p:sp>
        <p:nvSpPr>
          <p:cNvPr id="11" name="TextBox 11"/>
          <p:cNvSpPr txBox="1"/>
          <p:nvPr/>
        </p:nvSpPr>
        <p:spPr>
          <a:xfrm>
            <a:off x="11569170" y="1666328"/>
            <a:ext cx="3032183" cy="444535"/>
          </a:xfrm>
          <a:prstGeom prst="rect">
            <a:avLst/>
          </a:prstGeom>
        </p:spPr>
        <p:txBody>
          <a:bodyPr lIns="0" tIns="0" rIns="0" bIns="0" rtlCol="0" anchor="t">
            <a:spAutoFit/>
          </a:bodyPr>
          <a:lstStyle/>
          <a:p>
            <a:pPr algn="ctr">
              <a:lnSpc>
                <a:spcPts val="3022"/>
              </a:lnSpc>
            </a:pPr>
            <a:r>
              <a:rPr lang="en-US" sz="2675">
                <a:solidFill>
                  <a:srgbClr val="3B2C27"/>
                </a:solidFill>
                <a:latin typeface="Mango AC"/>
                <a:ea typeface="Mango AC"/>
                <a:cs typeface="Mango AC"/>
                <a:sym typeface="Mango AC"/>
              </a:rPr>
              <a:t>Anorganik</a:t>
            </a:r>
          </a:p>
        </p:txBody>
      </p:sp>
      <p:sp>
        <p:nvSpPr>
          <p:cNvPr id="12" name="TextBox 12"/>
          <p:cNvSpPr txBox="1"/>
          <p:nvPr/>
        </p:nvSpPr>
        <p:spPr>
          <a:xfrm>
            <a:off x="3517194" y="1666328"/>
            <a:ext cx="3146585" cy="459870"/>
          </a:xfrm>
          <a:prstGeom prst="rect">
            <a:avLst/>
          </a:prstGeom>
        </p:spPr>
        <p:txBody>
          <a:bodyPr lIns="0" tIns="0" rIns="0" bIns="0" rtlCol="0" anchor="t">
            <a:spAutoFit/>
          </a:bodyPr>
          <a:lstStyle/>
          <a:p>
            <a:pPr algn="ctr">
              <a:lnSpc>
                <a:spcPts val="3136"/>
              </a:lnSpc>
            </a:pPr>
            <a:r>
              <a:rPr lang="en-US" sz="2775">
                <a:solidFill>
                  <a:srgbClr val="3B2C27"/>
                </a:solidFill>
                <a:latin typeface="Mango AC"/>
                <a:ea typeface="Mango AC"/>
                <a:cs typeface="Mango AC"/>
                <a:sym typeface="Mango AC"/>
              </a:rPr>
              <a:t>organik</a:t>
            </a:r>
          </a:p>
        </p:txBody>
      </p:sp>
      <p:sp>
        <p:nvSpPr>
          <p:cNvPr id="13" name="TextBox 13"/>
          <p:cNvSpPr txBox="1"/>
          <p:nvPr/>
        </p:nvSpPr>
        <p:spPr>
          <a:xfrm>
            <a:off x="2909000" y="4581661"/>
            <a:ext cx="4760561" cy="2270350"/>
          </a:xfrm>
          <a:prstGeom prst="rect">
            <a:avLst/>
          </a:prstGeom>
        </p:spPr>
        <p:txBody>
          <a:bodyPr lIns="0" tIns="0" rIns="0" bIns="0" rtlCol="0" anchor="t">
            <a:spAutoFit/>
          </a:bodyPr>
          <a:lstStyle/>
          <a:p>
            <a:pPr algn="l">
              <a:lnSpc>
                <a:spcPts val="3515"/>
              </a:lnSpc>
            </a:pPr>
            <a:r>
              <a:rPr lang="en-US" sz="2511">
                <a:solidFill>
                  <a:srgbClr val="3B2C27"/>
                </a:solidFill>
                <a:latin typeface="Jua"/>
                <a:ea typeface="Jua"/>
                <a:cs typeface="Jua"/>
                <a:sym typeface="Jua"/>
              </a:rPr>
              <a:t>Pekan 11 = 75 Data</a:t>
            </a:r>
          </a:p>
          <a:p>
            <a:pPr algn="l">
              <a:lnSpc>
                <a:spcPts val="3515"/>
              </a:lnSpc>
            </a:pPr>
            <a:r>
              <a:rPr lang="en-US" sz="2511">
                <a:solidFill>
                  <a:srgbClr val="3B2C27"/>
                </a:solidFill>
                <a:latin typeface="Jua"/>
                <a:ea typeface="Jua"/>
                <a:cs typeface="Jua"/>
                <a:sym typeface="Jua"/>
              </a:rPr>
              <a:t>pekan 12 = 20 Data</a:t>
            </a:r>
          </a:p>
          <a:p>
            <a:pPr algn="l">
              <a:lnSpc>
                <a:spcPts val="3515"/>
              </a:lnSpc>
            </a:pPr>
            <a:r>
              <a:rPr lang="en-US" sz="2511">
                <a:solidFill>
                  <a:srgbClr val="3B2C27"/>
                </a:solidFill>
                <a:latin typeface="Jua"/>
                <a:ea typeface="Jua"/>
                <a:cs typeface="Jua"/>
                <a:sym typeface="Jua"/>
              </a:rPr>
              <a:t>pekan 13 = 177 Data</a:t>
            </a:r>
          </a:p>
          <a:p>
            <a:pPr algn="l">
              <a:lnSpc>
                <a:spcPts val="3515"/>
              </a:lnSpc>
            </a:pPr>
            <a:r>
              <a:rPr lang="en-US" sz="2511">
                <a:solidFill>
                  <a:srgbClr val="3B2C27"/>
                </a:solidFill>
                <a:latin typeface="Jua"/>
                <a:ea typeface="Jua"/>
                <a:cs typeface="Jua"/>
                <a:sym typeface="Jua"/>
              </a:rPr>
              <a:t>Pekan 14 = 73 Data</a:t>
            </a:r>
          </a:p>
          <a:p>
            <a:pPr algn="l">
              <a:lnSpc>
                <a:spcPts val="3515"/>
              </a:lnSpc>
              <a:spcBef>
                <a:spcPct val="0"/>
              </a:spcBef>
            </a:pPr>
            <a:r>
              <a:rPr lang="en-US" sz="2511">
                <a:solidFill>
                  <a:srgbClr val="3B2C27"/>
                </a:solidFill>
                <a:latin typeface="Jua"/>
                <a:ea typeface="Jua"/>
                <a:cs typeface="Jua"/>
                <a:sym typeface="Jua"/>
              </a:rPr>
              <a:t>Total Dataset Organik = 345</a:t>
            </a:r>
          </a:p>
        </p:txBody>
      </p:sp>
      <p:sp>
        <p:nvSpPr>
          <p:cNvPr id="14" name="TextBox 14"/>
          <p:cNvSpPr txBox="1"/>
          <p:nvPr/>
        </p:nvSpPr>
        <p:spPr>
          <a:xfrm>
            <a:off x="10791522" y="4591837"/>
            <a:ext cx="4587478" cy="2191615"/>
          </a:xfrm>
          <a:prstGeom prst="rect">
            <a:avLst/>
          </a:prstGeom>
        </p:spPr>
        <p:txBody>
          <a:bodyPr lIns="0" tIns="0" rIns="0" bIns="0" rtlCol="0" anchor="t">
            <a:spAutoFit/>
          </a:bodyPr>
          <a:lstStyle/>
          <a:p>
            <a:pPr algn="l">
              <a:lnSpc>
                <a:spcPts val="3387"/>
              </a:lnSpc>
            </a:pPr>
            <a:r>
              <a:rPr lang="en-US" sz="2419">
                <a:solidFill>
                  <a:srgbClr val="3B2C27"/>
                </a:solidFill>
                <a:latin typeface="Jua"/>
                <a:ea typeface="Jua"/>
                <a:cs typeface="Jua"/>
                <a:sym typeface="Jua"/>
              </a:rPr>
              <a:t>Pekan 11 = 105 Data</a:t>
            </a:r>
          </a:p>
          <a:p>
            <a:pPr algn="l">
              <a:lnSpc>
                <a:spcPts val="3387"/>
              </a:lnSpc>
            </a:pPr>
            <a:r>
              <a:rPr lang="en-US" sz="2419">
                <a:solidFill>
                  <a:srgbClr val="3B2C27"/>
                </a:solidFill>
                <a:latin typeface="Jua"/>
                <a:ea typeface="Jua"/>
                <a:cs typeface="Jua"/>
                <a:sym typeface="Jua"/>
              </a:rPr>
              <a:t>Pekan 12 = 94 Data</a:t>
            </a:r>
          </a:p>
          <a:p>
            <a:pPr algn="l">
              <a:lnSpc>
                <a:spcPts val="3387"/>
              </a:lnSpc>
            </a:pPr>
            <a:r>
              <a:rPr lang="en-US" sz="2419">
                <a:solidFill>
                  <a:srgbClr val="3B2C27"/>
                </a:solidFill>
                <a:latin typeface="Jua"/>
                <a:ea typeface="Jua"/>
                <a:cs typeface="Jua"/>
                <a:sym typeface="Jua"/>
              </a:rPr>
              <a:t>Pekan 13 = 40 Data</a:t>
            </a:r>
          </a:p>
          <a:p>
            <a:pPr algn="l">
              <a:lnSpc>
                <a:spcPts val="3387"/>
              </a:lnSpc>
            </a:pPr>
            <a:r>
              <a:rPr lang="en-US" sz="2419">
                <a:solidFill>
                  <a:srgbClr val="3B2C27"/>
                </a:solidFill>
                <a:latin typeface="Jua"/>
                <a:ea typeface="Jua"/>
                <a:cs typeface="Jua"/>
                <a:sym typeface="Jua"/>
              </a:rPr>
              <a:t>Pekan 14 = 140 Data</a:t>
            </a:r>
          </a:p>
          <a:p>
            <a:pPr algn="l">
              <a:lnSpc>
                <a:spcPts val="3387"/>
              </a:lnSpc>
              <a:spcBef>
                <a:spcPct val="0"/>
              </a:spcBef>
            </a:pPr>
            <a:r>
              <a:rPr lang="en-US" sz="2419">
                <a:solidFill>
                  <a:srgbClr val="3B2C27"/>
                </a:solidFill>
                <a:latin typeface="Jua"/>
                <a:ea typeface="Jua"/>
                <a:cs typeface="Jua"/>
                <a:sym typeface="Jua"/>
              </a:rPr>
              <a:t>Total Dataset Anorganik = 379</a:t>
            </a:r>
          </a:p>
        </p:txBody>
      </p:sp>
      <p:sp>
        <p:nvSpPr>
          <p:cNvPr id="15" name="Freeform 15"/>
          <p:cNvSpPr/>
          <p:nvPr/>
        </p:nvSpPr>
        <p:spPr>
          <a:xfrm>
            <a:off x="9382707" y="8116349"/>
            <a:ext cx="4700558" cy="806200"/>
          </a:xfrm>
          <a:custGeom>
            <a:avLst/>
            <a:gdLst/>
            <a:ahLst/>
            <a:cxnLst/>
            <a:rect l="l" t="t" r="r" b="b"/>
            <a:pathLst>
              <a:path w="4700558" h="806200">
                <a:moveTo>
                  <a:pt x="0" y="0"/>
                </a:moveTo>
                <a:lnTo>
                  <a:pt x="4700558" y="0"/>
                </a:lnTo>
                <a:lnTo>
                  <a:pt x="4700558" y="806200"/>
                </a:lnTo>
                <a:lnTo>
                  <a:pt x="0" y="806200"/>
                </a:lnTo>
                <a:lnTo>
                  <a:pt x="0" y="0"/>
                </a:lnTo>
                <a:close/>
              </a:path>
            </a:pathLst>
          </a:custGeom>
          <a:blipFill>
            <a:blip r:embed="rId4"/>
            <a:stretch>
              <a:fillRect/>
            </a:stretch>
          </a:blipFill>
        </p:spPr>
      </p:sp>
      <p:sp>
        <p:nvSpPr>
          <p:cNvPr id="16" name="Freeform 16"/>
          <p:cNvSpPr/>
          <p:nvPr/>
        </p:nvSpPr>
        <p:spPr>
          <a:xfrm>
            <a:off x="4204735" y="8132652"/>
            <a:ext cx="4715945" cy="773594"/>
          </a:xfrm>
          <a:custGeom>
            <a:avLst/>
            <a:gdLst/>
            <a:ahLst/>
            <a:cxnLst/>
            <a:rect l="l" t="t" r="r" b="b"/>
            <a:pathLst>
              <a:path w="4715945" h="773594">
                <a:moveTo>
                  <a:pt x="0" y="0"/>
                </a:moveTo>
                <a:lnTo>
                  <a:pt x="4715945" y="0"/>
                </a:lnTo>
                <a:lnTo>
                  <a:pt x="4715945" y="773594"/>
                </a:lnTo>
                <a:lnTo>
                  <a:pt x="0" y="773594"/>
                </a:lnTo>
                <a:lnTo>
                  <a:pt x="0" y="0"/>
                </a:lnTo>
                <a:close/>
              </a:path>
            </a:pathLst>
          </a:custGeom>
          <a:blipFill>
            <a:blip r:embed="rId5"/>
            <a:stretch>
              <a:fillRect/>
            </a:stretch>
          </a:blipFill>
        </p:spPr>
      </p:sp>
      <p:sp>
        <p:nvSpPr>
          <p:cNvPr id="17" name="TextBox 17"/>
          <p:cNvSpPr txBox="1"/>
          <p:nvPr/>
        </p:nvSpPr>
        <p:spPr>
          <a:xfrm>
            <a:off x="5352183" y="7394935"/>
            <a:ext cx="7583634" cy="515233"/>
          </a:xfrm>
          <a:prstGeom prst="rect">
            <a:avLst/>
          </a:prstGeom>
        </p:spPr>
        <p:txBody>
          <a:bodyPr lIns="0" tIns="0" rIns="0" bIns="0" rtlCol="0" anchor="t">
            <a:spAutoFit/>
          </a:bodyPr>
          <a:lstStyle/>
          <a:p>
            <a:pPr algn="ctr">
              <a:lnSpc>
                <a:spcPts val="3570"/>
              </a:lnSpc>
            </a:pPr>
            <a:r>
              <a:rPr lang="en-US" sz="3160">
                <a:solidFill>
                  <a:srgbClr val="3B2C27"/>
                </a:solidFill>
                <a:latin typeface="Mango AC"/>
                <a:ea typeface="Mango AC"/>
                <a:cs typeface="Mango AC"/>
                <a:sym typeface="Mango AC"/>
              </a:rPr>
              <a:t>Proporsi Data Berdasarkan Label</a:t>
            </a:r>
          </a:p>
        </p:txBody>
      </p:sp>
      <p:grpSp>
        <p:nvGrpSpPr>
          <p:cNvPr id="18" name="Group 18"/>
          <p:cNvGrpSpPr/>
          <p:nvPr/>
        </p:nvGrpSpPr>
        <p:grpSpPr>
          <a:xfrm>
            <a:off x="16409618" y="-514350"/>
            <a:ext cx="2203504" cy="1969916"/>
            <a:chOff x="0" y="0"/>
            <a:chExt cx="580347" cy="518826"/>
          </a:xfrm>
        </p:grpSpPr>
        <p:sp>
          <p:nvSpPr>
            <p:cNvPr id="19" name="Freeform 19"/>
            <p:cNvSpPr/>
            <p:nvPr/>
          </p:nvSpPr>
          <p:spPr>
            <a:xfrm>
              <a:off x="0" y="0"/>
              <a:ext cx="580347" cy="518826"/>
            </a:xfrm>
            <a:custGeom>
              <a:avLst/>
              <a:gdLst/>
              <a:ahLst/>
              <a:cxnLst/>
              <a:rect l="l" t="t" r="r" b="b"/>
              <a:pathLst>
                <a:path w="580347" h="518826">
                  <a:moveTo>
                    <a:pt x="179186" y="0"/>
                  </a:moveTo>
                  <a:lnTo>
                    <a:pt x="401160" y="0"/>
                  </a:lnTo>
                  <a:cubicBezTo>
                    <a:pt x="500122" y="0"/>
                    <a:pt x="580347" y="80224"/>
                    <a:pt x="580347" y="179186"/>
                  </a:cubicBezTo>
                  <a:lnTo>
                    <a:pt x="580347" y="339639"/>
                  </a:lnTo>
                  <a:cubicBezTo>
                    <a:pt x="580347" y="438601"/>
                    <a:pt x="500122" y="518826"/>
                    <a:pt x="401160" y="518826"/>
                  </a:cubicBezTo>
                  <a:lnTo>
                    <a:pt x="179186" y="518826"/>
                  </a:lnTo>
                  <a:cubicBezTo>
                    <a:pt x="80224" y="518826"/>
                    <a:pt x="0" y="438601"/>
                    <a:pt x="0" y="339639"/>
                  </a:cubicBezTo>
                  <a:lnTo>
                    <a:pt x="0" y="179186"/>
                  </a:lnTo>
                  <a:cubicBezTo>
                    <a:pt x="0" y="80224"/>
                    <a:pt x="80224" y="0"/>
                    <a:pt x="179186" y="0"/>
                  </a:cubicBezTo>
                  <a:close/>
                </a:path>
              </a:pathLst>
            </a:custGeom>
            <a:solidFill>
              <a:srgbClr val="098442"/>
            </a:solidFill>
          </p:spPr>
        </p:sp>
        <p:sp>
          <p:nvSpPr>
            <p:cNvPr id="20" name="TextBox 20"/>
            <p:cNvSpPr txBox="1"/>
            <p:nvPr/>
          </p:nvSpPr>
          <p:spPr>
            <a:xfrm>
              <a:off x="0" y="-38100"/>
              <a:ext cx="580347" cy="556926"/>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134388" y="210919"/>
            <a:ext cx="37698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616</Words>
  <Application>Microsoft Office PowerPoint</Application>
  <PresentationFormat>Custom</PresentationFormat>
  <Paragraphs>130</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Jua</vt:lpstr>
      <vt:lpstr>Arial</vt:lpstr>
      <vt:lpstr>Calibri</vt:lpstr>
      <vt:lpstr>Open Sans Bold</vt:lpstr>
      <vt:lpstr>Mango AC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TrashSorter : Organic &amp; Anorganic Waste Classification Dataset</dc:title>
  <cp:lastModifiedBy>Trisman Tegar Wiratama</cp:lastModifiedBy>
  <cp:revision>2</cp:revision>
  <dcterms:created xsi:type="dcterms:W3CDTF">2006-08-16T00:00:00Z</dcterms:created>
  <dcterms:modified xsi:type="dcterms:W3CDTF">2024-12-05T14:20:28Z</dcterms:modified>
  <dc:identifier>DAGVKkt2K-I</dc:identifier>
</cp:coreProperties>
</file>